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8" r:id="rId2"/>
    <p:sldId id="271" r:id="rId3"/>
    <p:sldId id="272" r:id="rId4"/>
    <p:sldId id="267" r:id="rId5"/>
    <p:sldId id="269" r:id="rId6"/>
    <p:sldId id="261" r:id="rId7"/>
    <p:sldId id="256" r:id="rId8"/>
    <p:sldId id="257" r:id="rId9"/>
    <p:sldId id="258" r:id="rId10"/>
    <p:sldId id="259" r:id="rId11"/>
    <p:sldId id="260" r:id="rId12"/>
    <p:sldId id="262" r:id="rId13"/>
    <p:sldId id="263" r:id="rId14"/>
    <p:sldId id="264" r:id="rId15"/>
    <p:sldId id="273" r:id="rId16"/>
    <p:sldId id="274" r:id="rId17"/>
    <p:sldId id="265" r:id="rId18"/>
    <p:sldId id="266" r:id="rId19"/>
    <p:sldId id="270" r:id="rId20"/>
    <p:sldId id="275" r:id="rId21"/>
    <p:sldId id="276" r:id="rId22"/>
    <p:sldId id="278" r:id="rId23"/>
    <p:sldId id="277" r:id="rId24"/>
    <p:sldId id="279" r:id="rId25"/>
    <p:sldId id="280" r:id="rId26"/>
    <p:sldId id="281" r:id="rId27"/>
  </p:sldIdLst>
  <p:sldSz cx="12192000" cy="6858000"/>
  <p:notesSz cx="6858000" cy="9144000"/>
  <p:defaultTextStyle>
    <a:defPPr>
      <a:defRPr lang="th-TH"/>
    </a:defPPr>
    <a:lvl1pPr marL="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itep campira" initials="ac" lastIdx="1" clrIdx="0">
    <p:extLst>
      <p:ext uri="{19B8F6BF-5375-455C-9EA6-DF929625EA0E}">
        <p15:presenceInfo xmlns:p15="http://schemas.microsoft.com/office/powerpoint/2012/main" userId="fbcc083e957442b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0-11T04:56:46.691" idx="1">
    <p:pos x="6400" y="453"/>
    <p:text/>
    <p:extLst>
      <p:ext uri="{C676402C-5697-4E1C-873F-D02D1690AC5C}">
        <p15:threadingInfo xmlns:p15="http://schemas.microsoft.com/office/powerpoint/2012/main" timeZoneBias="-420"/>
      </p:ext>
    </p:extLs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184BD1C-A2A9-4E4E-9A27-59D9AB3679EB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693BC37B-9A2E-4761-801D-39873EAB2F49}">
      <dgm:prSet phldrT="[ข้อความ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1">
            <a:alpha val="50000"/>
          </a:schemeClr>
        </a:solidFill>
        <a:ln>
          <a:noFill/>
        </a:ln>
      </dgm:spPr>
      <dgm:t>
        <a:bodyPr/>
        <a:lstStyle/>
        <a:p>
          <a:r>
            <a:rPr lang="th-TH" sz="1800" b="0" i="0" dirty="0">
              <a:solidFill>
                <a:schemeClr val="tx1"/>
              </a:solidFill>
              <a:latin typeface="TH Sarabun New" panose="020B0500040200020003" pitchFamily="34" charset="-34"/>
              <a:cs typeface="TH Sarabun New" panose="020B0500040200020003" pitchFamily="34" charset="-34"/>
            </a:rPr>
            <a:t>กำหนดค่าพารามิเตอร์ตั้งต้น</a:t>
          </a:r>
          <a:endParaRPr lang="th-TH" sz="1800" dirty="0">
            <a:solidFill>
              <a:schemeClr val="tx1"/>
            </a:solidFill>
            <a:latin typeface="TH Sarabun New" panose="020B0500040200020003" pitchFamily="34" charset="-34"/>
            <a:cs typeface="TH Sarabun New" panose="020B0500040200020003" pitchFamily="34" charset="-34"/>
          </a:endParaRPr>
        </a:p>
      </dgm:t>
    </dgm:pt>
    <dgm:pt modelId="{1D7BBBA7-FA9A-4CC9-9C97-55810FFD8487}" type="parTrans" cxnId="{891E0C8B-00EB-49EC-A46F-E62AAF6B56D7}">
      <dgm:prSet/>
      <dgm:spPr/>
      <dgm:t>
        <a:bodyPr/>
        <a:lstStyle/>
        <a:p>
          <a:endParaRPr lang="th-TH"/>
        </a:p>
      </dgm:t>
    </dgm:pt>
    <dgm:pt modelId="{BFCFBA9B-460D-45DC-89DA-2BAA7E29B8FA}" type="sibTrans" cxnId="{891E0C8B-00EB-49EC-A46F-E62AAF6B56D7}">
      <dgm:prSet/>
      <dgm:spPr/>
      <dgm:t>
        <a:bodyPr/>
        <a:lstStyle/>
        <a:p>
          <a:endParaRPr lang="th-TH"/>
        </a:p>
      </dgm:t>
    </dgm:pt>
    <dgm:pt modelId="{330F9896-5262-43A1-AA5A-436473D579AB}">
      <dgm:prSet phldrT="[ข้อความ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1">
            <a:alpha val="50000"/>
          </a:schemeClr>
        </a:solidFill>
        <a:ln>
          <a:noFill/>
        </a:ln>
      </dgm:spPr>
      <dgm:t>
        <a:bodyPr/>
        <a:lstStyle/>
        <a:p>
          <a:r>
            <a:rPr lang="th-TH" sz="1800" b="0" i="0" dirty="0">
              <a:solidFill>
                <a:schemeClr val="tx1"/>
              </a:solidFill>
              <a:latin typeface="TH Sarabun New" panose="020B0500040200020003" pitchFamily="34" charset="-34"/>
              <a:cs typeface="TH Sarabun New" panose="020B0500040200020003" pitchFamily="34" charset="-34"/>
            </a:rPr>
            <a:t>คำนวณผลลัพธ์แล้วปรับค่า</a:t>
          </a:r>
          <a:endParaRPr lang="th-TH" sz="1800" dirty="0">
            <a:solidFill>
              <a:schemeClr val="tx1"/>
            </a:solidFill>
            <a:latin typeface="TH Sarabun New" panose="020B0500040200020003" pitchFamily="34" charset="-34"/>
            <a:cs typeface="TH Sarabun New" panose="020B0500040200020003" pitchFamily="34" charset="-34"/>
          </a:endParaRPr>
        </a:p>
      </dgm:t>
    </dgm:pt>
    <dgm:pt modelId="{7F3E17BB-158F-4ABF-B04A-26D52531D52D}" type="parTrans" cxnId="{BA9D180C-2189-4856-B769-F43AF291BA3C}">
      <dgm:prSet/>
      <dgm:spPr/>
      <dgm:t>
        <a:bodyPr/>
        <a:lstStyle/>
        <a:p>
          <a:endParaRPr lang="th-TH"/>
        </a:p>
      </dgm:t>
    </dgm:pt>
    <dgm:pt modelId="{661DDE06-7BE9-4AC9-997F-B31B32B6652A}" type="sibTrans" cxnId="{BA9D180C-2189-4856-B769-F43AF291BA3C}">
      <dgm:prSet/>
      <dgm:spPr/>
      <dgm:t>
        <a:bodyPr/>
        <a:lstStyle/>
        <a:p>
          <a:endParaRPr lang="th-TH"/>
        </a:p>
      </dgm:t>
    </dgm:pt>
    <dgm:pt modelId="{1B7BB873-7F79-49B8-A1EB-C4650B07EE37}">
      <dgm:prSet phldrT="[ข้อความ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1">
            <a:alpha val="50000"/>
          </a:schemeClr>
        </a:solidFill>
        <a:ln>
          <a:noFill/>
        </a:ln>
      </dgm:spPr>
      <dgm:t>
        <a:bodyPr/>
        <a:lstStyle/>
        <a:p>
          <a:r>
            <a:rPr lang="th-TH" sz="1800" dirty="0">
              <a:solidFill>
                <a:schemeClr val="tx1"/>
              </a:solidFill>
              <a:latin typeface="TH Sarabun New" panose="020B0500040200020003" pitchFamily="34" charset="-34"/>
              <a:cs typeface="TH Sarabun New" panose="020B0500040200020003" pitchFamily="34" charset="-34"/>
            </a:rPr>
            <a:t>ทำซ้ำจนครบ </a:t>
          </a:r>
        </a:p>
        <a:p>
          <a:r>
            <a:rPr lang="th-TH" sz="1800" dirty="0">
              <a:solidFill>
                <a:schemeClr val="tx1"/>
              </a:solidFill>
              <a:latin typeface="TH Sarabun New" panose="020B0500040200020003" pitchFamily="34" charset="-34"/>
              <a:cs typeface="TH Sarabun New" panose="020B0500040200020003" pitchFamily="34" charset="-34"/>
            </a:rPr>
            <a:t>หรือ ทายถูกทั้งหมด</a:t>
          </a:r>
        </a:p>
      </dgm:t>
    </dgm:pt>
    <dgm:pt modelId="{76E0379A-4E17-4853-B32F-8E78F16C06FE}" type="parTrans" cxnId="{B430988E-6212-411B-910E-30CECF236F16}">
      <dgm:prSet/>
      <dgm:spPr/>
      <dgm:t>
        <a:bodyPr/>
        <a:lstStyle/>
        <a:p>
          <a:endParaRPr lang="th-TH"/>
        </a:p>
      </dgm:t>
    </dgm:pt>
    <dgm:pt modelId="{FC8687AE-0DE1-472C-B8BF-72E38CCFC85A}" type="sibTrans" cxnId="{B430988E-6212-411B-910E-30CECF236F16}">
      <dgm:prSet/>
      <dgm:spPr/>
      <dgm:t>
        <a:bodyPr/>
        <a:lstStyle/>
        <a:p>
          <a:endParaRPr lang="th-TH"/>
        </a:p>
      </dgm:t>
    </dgm:pt>
    <dgm:pt modelId="{88E37A0B-185C-4ACC-818B-F017EC7DEEE2}" type="pres">
      <dgm:prSet presAssocID="{4184BD1C-A2A9-4E4E-9A27-59D9AB3679EB}" presName="Name0" presStyleCnt="0">
        <dgm:presLayoutVars>
          <dgm:dir/>
          <dgm:animLvl val="lvl"/>
          <dgm:resizeHandles val="exact"/>
        </dgm:presLayoutVars>
      </dgm:prSet>
      <dgm:spPr/>
    </dgm:pt>
    <dgm:pt modelId="{4DD357BE-FA0B-4FC2-87C8-CF1B87496308}" type="pres">
      <dgm:prSet presAssocID="{693BC37B-9A2E-4761-801D-39873EAB2F49}" presName="parTxOnly" presStyleLbl="node1" presStyleIdx="0" presStyleCnt="3" custLinFactNeighborX="-7648" custLinFactNeighborY="-50238">
        <dgm:presLayoutVars>
          <dgm:chMax val="0"/>
          <dgm:chPref val="0"/>
          <dgm:bulletEnabled val="1"/>
        </dgm:presLayoutVars>
      </dgm:prSet>
      <dgm:spPr/>
    </dgm:pt>
    <dgm:pt modelId="{F6CDDB2A-7424-47EC-99EF-6A320A123578}" type="pres">
      <dgm:prSet presAssocID="{BFCFBA9B-460D-45DC-89DA-2BAA7E29B8FA}" presName="parTxOnlySpace" presStyleCnt="0"/>
      <dgm:spPr/>
    </dgm:pt>
    <dgm:pt modelId="{8FD79051-1C95-4831-B35B-FBE4A8F2724C}" type="pres">
      <dgm:prSet presAssocID="{330F9896-5262-43A1-AA5A-436473D579AB}" presName="parTxOnly" presStyleLbl="node1" presStyleIdx="1" presStyleCnt="3" custLinFactNeighborX="-437" custLinFactNeighborY="-53921">
        <dgm:presLayoutVars>
          <dgm:chMax val="0"/>
          <dgm:chPref val="0"/>
          <dgm:bulletEnabled val="1"/>
        </dgm:presLayoutVars>
      </dgm:prSet>
      <dgm:spPr/>
    </dgm:pt>
    <dgm:pt modelId="{1836703B-B47C-4293-B0A8-852FEF090277}" type="pres">
      <dgm:prSet presAssocID="{661DDE06-7BE9-4AC9-997F-B31B32B6652A}" presName="parTxOnlySpace" presStyleCnt="0"/>
      <dgm:spPr/>
    </dgm:pt>
    <dgm:pt modelId="{066422D9-25A1-4764-8ED1-868C8D80151E}" type="pres">
      <dgm:prSet presAssocID="{1B7BB873-7F79-49B8-A1EB-C4650B07EE37}" presName="parTxOnly" presStyleLbl="node1" presStyleIdx="2" presStyleCnt="3" custLinFactNeighborX="47791" custLinFactNeighborY="-56489">
        <dgm:presLayoutVars>
          <dgm:chMax val="0"/>
          <dgm:chPref val="0"/>
          <dgm:bulletEnabled val="1"/>
        </dgm:presLayoutVars>
      </dgm:prSet>
      <dgm:spPr/>
    </dgm:pt>
  </dgm:ptLst>
  <dgm:cxnLst>
    <dgm:cxn modelId="{BA9D180C-2189-4856-B769-F43AF291BA3C}" srcId="{4184BD1C-A2A9-4E4E-9A27-59D9AB3679EB}" destId="{330F9896-5262-43A1-AA5A-436473D579AB}" srcOrd="1" destOrd="0" parTransId="{7F3E17BB-158F-4ABF-B04A-26D52531D52D}" sibTransId="{661DDE06-7BE9-4AC9-997F-B31B32B6652A}"/>
    <dgm:cxn modelId="{71F7A862-E036-4927-86CE-3B44A55E018B}" type="presOf" srcId="{4184BD1C-A2A9-4E4E-9A27-59D9AB3679EB}" destId="{88E37A0B-185C-4ACC-818B-F017EC7DEEE2}" srcOrd="0" destOrd="0" presId="urn:microsoft.com/office/officeart/2005/8/layout/chevron1"/>
    <dgm:cxn modelId="{891E0C8B-00EB-49EC-A46F-E62AAF6B56D7}" srcId="{4184BD1C-A2A9-4E4E-9A27-59D9AB3679EB}" destId="{693BC37B-9A2E-4761-801D-39873EAB2F49}" srcOrd="0" destOrd="0" parTransId="{1D7BBBA7-FA9A-4CC9-9C97-55810FFD8487}" sibTransId="{BFCFBA9B-460D-45DC-89DA-2BAA7E29B8FA}"/>
    <dgm:cxn modelId="{B430988E-6212-411B-910E-30CECF236F16}" srcId="{4184BD1C-A2A9-4E4E-9A27-59D9AB3679EB}" destId="{1B7BB873-7F79-49B8-A1EB-C4650B07EE37}" srcOrd="2" destOrd="0" parTransId="{76E0379A-4E17-4853-B32F-8E78F16C06FE}" sibTransId="{FC8687AE-0DE1-472C-B8BF-72E38CCFC85A}"/>
    <dgm:cxn modelId="{FF5D3C90-29E5-4FEB-A1E6-20AC93FD6E5F}" type="presOf" srcId="{693BC37B-9A2E-4761-801D-39873EAB2F49}" destId="{4DD357BE-FA0B-4FC2-87C8-CF1B87496308}" srcOrd="0" destOrd="0" presId="urn:microsoft.com/office/officeart/2005/8/layout/chevron1"/>
    <dgm:cxn modelId="{08D6CF9C-9762-4E62-90BE-FAA0E4DBAD3F}" type="presOf" srcId="{1B7BB873-7F79-49B8-A1EB-C4650B07EE37}" destId="{066422D9-25A1-4764-8ED1-868C8D80151E}" srcOrd="0" destOrd="0" presId="urn:microsoft.com/office/officeart/2005/8/layout/chevron1"/>
    <dgm:cxn modelId="{06A6BDB3-A080-491E-8CE8-E512B3A5C477}" type="presOf" srcId="{330F9896-5262-43A1-AA5A-436473D579AB}" destId="{8FD79051-1C95-4831-B35B-FBE4A8F2724C}" srcOrd="0" destOrd="0" presId="urn:microsoft.com/office/officeart/2005/8/layout/chevron1"/>
    <dgm:cxn modelId="{F745AFC7-B56A-4076-B4B4-5A428D279414}" type="presParOf" srcId="{88E37A0B-185C-4ACC-818B-F017EC7DEEE2}" destId="{4DD357BE-FA0B-4FC2-87C8-CF1B87496308}" srcOrd="0" destOrd="0" presId="urn:microsoft.com/office/officeart/2005/8/layout/chevron1"/>
    <dgm:cxn modelId="{D2A1469E-39D6-4B82-B912-FE626CAB9C84}" type="presParOf" srcId="{88E37A0B-185C-4ACC-818B-F017EC7DEEE2}" destId="{F6CDDB2A-7424-47EC-99EF-6A320A123578}" srcOrd="1" destOrd="0" presId="urn:microsoft.com/office/officeart/2005/8/layout/chevron1"/>
    <dgm:cxn modelId="{D8CA431B-A49B-4456-9B24-904ED8BFBD40}" type="presParOf" srcId="{88E37A0B-185C-4ACC-818B-F017EC7DEEE2}" destId="{8FD79051-1C95-4831-B35B-FBE4A8F2724C}" srcOrd="2" destOrd="0" presId="urn:microsoft.com/office/officeart/2005/8/layout/chevron1"/>
    <dgm:cxn modelId="{02404322-1271-4CDC-93C5-B7463E8E8051}" type="presParOf" srcId="{88E37A0B-185C-4ACC-818B-F017EC7DEEE2}" destId="{1836703B-B47C-4293-B0A8-852FEF090277}" srcOrd="3" destOrd="0" presId="urn:microsoft.com/office/officeart/2005/8/layout/chevron1"/>
    <dgm:cxn modelId="{32ADA9CB-5648-4006-B7C6-8D09837D8CA3}" type="presParOf" srcId="{88E37A0B-185C-4ACC-818B-F017EC7DEEE2}" destId="{066422D9-25A1-4764-8ED1-868C8D80151E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D357BE-FA0B-4FC2-87C8-CF1B87496308}">
      <dsp:nvSpPr>
        <dsp:cNvPr id="0" name=""/>
        <dsp:cNvSpPr/>
      </dsp:nvSpPr>
      <dsp:spPr>
        <a:xfrm>
          <a:off x="0" y="432091"/>
          <a:ext cx="2348240" cy="939296"/>
        </a:xfrm>
        <a:prstGeom prst="chevron">
          <a:avLst/>
        </a:prstGeom>
        <a:solidFill>
          <a:schemeClr val="accent1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h-TH" sz="1800" b="0" i="0" kern="1200" dirty="0">
              <a:solidFill>
                <a:schemeClr val="tx1"/>
              </a:solidFill>
              <a:latin typeface="TH Sarabun New" panose="020B0500040200020003" pitchFamily="34" charset="-34"/>
              <a:cs typeface="TH Sarabun New" panose="020B0500040200020003" pitchFamily="34" charset="-34"/>
            </a:rPr>
            <a:t>กำหนดค่าพารามิเตอร์ตั้งต้น</a:t>
          </a:r>
          <a:endParaRPr lang="th-TH" sz="1800" kern="1200" dirty="0">
            <a:solidFill>
              <a:schemeClr val="tx1"/>
            </a:solidFill>
            <a:latin typeface="TH Sarabun New" panose="020B0500040200020003" pitchFamily="34" charset="-34"/>
            <a:cs typeface="TH Sarabun New" panose="020B0500040200020003" pitchFamily="34" charset="-34"/>
          </a:endParaRPr>
        </a:p>
      </dsp:txBody>
      <dsp:txXfrm>
        <a:off x="469648" y="432091"/>
        <a:ext cx="1408944" cy="939296"/>
      </dsp:txXfrm>
    </dsp:sp>
    <dsp:sp modelId="{8FD79051-1C95-4831-B35B-FBE4A8F2724C}">
      <dsp:nvSpPr>
        <dsp:cNvPr id="0" name=""/>
        <dsp:cNvSpPr/>
      </dsp:nvSpPr>
      <dsp:spPr>
        <a:xfrm>
          <a:off x="2114317" y="397497"/>
          <a:ext cx="2348240" cy="939296"/>
        </a:xfrm>
        <a:prstGeom prst="chevron">
          <a:avLst/>
        </a:prstGeom>
        <a:solidFill>
          <a:schemeClr val="accent1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h-TH" sz="1800" b="0" i="0" kern="1200" dirty="0">
              <a:solidFill>
                <a:schemeClr val="tx1"/>
              </a:solidFill>
              <a:latin typeface="TH Sarabun New" panose="020B0500040200020003" pitchFamily="34" charset="-34"/>
              <a:cs typeface="TH Sarabun New" panose="020B0500040200020003" pitchFamily="34" charset="-34"/>
            </a:rPr>
            <a:t>คำนวณผลลัพธ์แล้วปรับค่า</a:t>
          </a:r>
          <a:endParaRPr lang="th-TH" sz="1800" kern="1200" dirty="0">
            <a:solidFill>
              <a:schemeClr val="tx1"/>
            </a:solidFill>
            <a:latin typeface="TH Sarabun New" panose="020B0500040200020003" pitchFamily="34" charset="-34"/>
            <a:cs typeface="TH Sarabun New" panose="020B0500040200020003" pitchFamily="34" charset="-34"/>
          </a:endParaRPr>
        </a:p>
      </dsp:txBody>
      <dsp:txXfrm>
        <a:off x="2583965" y="397497"/>
        <a:ext cx="1408944" cy="939296"/>
      </dsp:txXfrm>
    </dsp:sp>
    <dsp:sp modelId="{066422D9-25A1-4764-8ED1-868C8D80151E}">
      <dsp:nvSpPr>
        <dsp:cNvPr id="0" name=""/>
        <dsp:cNvSpPr/>
      </dsp:nvSpPr>
      <dsp:spPr>
        <a:xfrm>
          <a:off x="4230687" y="373376"/>
          <a:ext cx="2348240" cy="939296"/>
        </a:xfrm>
        <a:prstGeom prst="chevron">
          <a:avLst/>
        </a:prstGeom>
        <a:solidFill>
          <a:schemeClr val="accent1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h-TH" sz="1800" kern="1200" dirty="0">
              <a:solidFill>
                <a:schemeClr val="tx1"/>
              </a:solidFill>
              <a:latin typeface="TH Sarabun New" panose="020B0500040200020003" pitchFamily="34" charset="-34"/>
              <a:cs typeface="TH Sarabun New" panose="020B0500040200020003" pitchFamily="34" charset="-34"/>
            </a:rPr>
            <a:t>ทำซ้ำจนครบ 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h-TH" sz="1800" kern="1200" dirty="0">
              <a:solidFill>
                <a:schemeClr val="tx1"/>
              </a:solidFill>
              <a:latin typeface="TH Sarabun New" panose="020B0500040200020003" pitchFamily="34" charset="-34"/>
              <a:cs typeface="TH Sarabun New" panose="020B0500040200020003" pitchFamily="34" charset="-34"/>
            </a:rPr>
            <a:t>หรือ ทายถูกทั้งหมด</a:t>
          </a:r>
        </a:p>
      </dsp:txBody>
      <dsp:txXfrm>
        <a:off x="4700335" y="373376"/>
        <a:ext cx="1408944" cy="93929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สไลด์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D5885B29-D02E-48F0-9475-4FDE5E684E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ชื่อเรื่องรอง 2">
            <a:extLst>
              <a:ext uri="{FF2B5EF4-FFF2-40B4-BE49-F238E27FC236}">
                <a16:creationId xmlns:a16="http://schemas.microsoft.com/office/drawing/2014/main" id="{5A30DE4F-D054-41C9-8AD8-2D75F5AB53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h-TH"/>
              <a:t>คลิกเพื่อแก้ไขสไตล์ชื่อเรื่องรองต้นแบบ</a:t>
            </a:r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id="{9F61E4B8-D4AD-4271-92FF-3F6EE47A6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C5D5B-04D8-4234-947B-BFA3D7EB8745}" type="datetimeFigureOut">
              <a:rPr lang="th-TH" smtClean="0"/>
              <a:t>21/10/62</a:t>
            </a:fld>
            <a:endParaRPr lang="th-TH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id="{B88084E4-78A3-4583-9D3A-638E24924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id="{AC80C09F-29DF-46EC-AC53-94A26E53D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402AD-EA26-4146-926B-D81E60D693F5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0010218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ชื่อเรื่องและข้อความ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5A650DD6-862B-4603-ACEE-5A9E1C79D3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ข้อความแนวตั้ง 2">
            <a:extLst>
              <a:ext uri="{FF2B5EF4-FFF2-40B4-BE49-F238E27FC236}">
                <a16:creationId xmlns:a16="http://schemas.microsoft.com/office/drawing/2014/main" id="{06C3D70E-3712-4006-9CBF-01CBED1790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id="{AE7F4F23-0239-4FC4-842A-079CDA2772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C5D5B-04D8-4234-947B-BFA3D7EB8745}" type="datetimeFigureOut">
              <a:rPr lang="th-TH" smtClean="0"/>
              <a:t>21/10/62</a:t>
            </a:fld>
            <a:endParaRPr lang="th-TH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id="{A8D0512C-D1EB-4AD5-9BEF-E1E144755E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id="{9F716F43-22F2-4654-99E7-F59347DD8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402AD-EA26-4146-926B-D81E60D693F5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9554203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ข้อความและชื่อเรื่อง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แนวตั้ง 1">
            <a:extLst>
              <a:ext uri="{FF2B5EF4-FFF2-40B4-BE49-F238E27FC236}">
                <a16:creationId xmlns:a16="http://schemas.microsoft.com/office/drawing/2014/main" id="{6301D7EE-54DF-4386-8210-86CC03D4CB3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ข้อความแนวตั้ง 2">
            <a:extLst>
              <a:ext uri="{FF2B5EF4-FFF2-40B4-BE49-F238E27FC236}">
                <a16:creationId xmlns:a16="http://schemas.microsoft.com/office/drawing/2014/main" id="{6916087A-9A91-4918-81EF-4D2D06CEA7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id="{A559A66F-BADD-4635-82EF-AA72DC6531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C5D5B-04D8-4234-947B-BFA3D7EB8745}" type="datetimeFigureOut">
              <a:rPr lang="th-TH" smtClean="0"/>
              <a:t>21/10/62</a:t>
            </a:fld>
            <a:endParaRPr lang="th-TH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id="{CAD3301B-556F-4445-9C33-8E84BF3784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id="{CA0EAE02-1E6F-4977-B813-1DA33891C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402AD-EA26-4146-926B-D81E60D693F5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1330857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ชื่อเรื่องและเนื้อห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CCE26BA9-4395-4643-8193-7BEC00515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7BFA839A-11B6-4423-91E8-25DDA22D42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id="{D75F1C18-9E01-4B09-9AAF-14E7A66854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C5D5B-04D8-4234-947B-BFA3D7EB8745}" type="datetimeFigureOut">
              <a:rPr lang="th-TH" smtClean="0"/>
              <a:t>21/10/62</a:t>
            </a:fld>
            <a:endParaRPr lang="th-TH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id="{35DA2F71-B425-4CA2-8C1C-0E413BEB6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id="{82E66182-606F-4648-BFD3-4DC1C6C02C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402AD-EA26-4146-926B-D81E60D693F5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1369796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C304DA91-0735-40CB-ABCB-F7B21303E2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ข้อความ 2">
            <a:extLst>
              <a:ext uri="{FF2B5EF4-FFF2-40B4-BE49-F238E27FC236}">
                <a16:creationId xmlns:a16="http://schemas.microsoft.com/office/drawing/2014/main" id="{BC97F4F0-4C8D-43A6-9D7E-590D0281B6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id="{7AC28728-686B-48A3-B28A-DA604EAEA0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C5D5B-04D8-4234-947B-BFA3D7EB8745}" type="datetimeFigureOut">
              <a:rPr lang="th-TH" smtClean="0"/>
              <a:t>21/10/62</a:t>
            </a:fld>
            <a:endParaRPr lang="th-TH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id="{1964957A-14D3-44B1-BE3E-20B6EFE273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id="{BE72E7EF-1305-428D-B6EA-DBAE365B92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402AD-EA26-4146-926B-D81E60D693F5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2870988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เนื้อหา 2 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94F05E3D-4D7A-419B-9F5F-91A725C17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480C85A1-B3F8-447A-B197-48026DD904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ตัวแทนเนื้อหา 3">
            <a:extLst>
              <a:ext uri="{FF2B5EF4-FFF2-40B4-BE49-F238E27FC236}">
                <a16:creationId xmlns:a16="http://schemas.microsoft.com/office/drawing/2014/main" id="{06B98C7E-A168-4A0E-8CCF-82CB0DDFCA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5" name="ตัวแทนวันที่ 4">
            <a:extLst>
              <a:ext uri="{FF2B5EF4-FFF2-40B4-BE49-F238E27FC236}">
                <a16:creationId xmlns:a16="http://schemas.microsoft.com/office/drawing/2014/main" id="{41E9966D-A3D5-4C20-8877-C736670379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C5D5B-04D8-4234-947B-BFA3D7EB8745}" type="datetimeFigureOut">
              <a:rPr lang="th-TH" smtClean="0"/>
              <a:t>21/10/62</a:t>
            </a:fld>
            <a:endParaRPr lang="th-TH"/>
          </a:p>
        </p:txBody>
      </p:sp>
      <p:sp>
        <p:nvSpPr>
          <p:cNvPr id="6" name="ตัวแทนท้ายกระดาษ 5">
            <a:extLst>
              <a:ext uri="{FF2B5EF4-FFF2-40B4-BE49-F238E27FC236}">
                <a16:creationId xmlns:a16="http://schemas.microsoft.com/office/drawing/2014/main" id="{16165B17-C959-475E-837B-D918F547EB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ตัวแทนหมายเลขสไลด์ 6">
            <a:extLst>
              <a:ext uri="{FF2B5EF4-FFF2-40B4-BE49-F238E27FC236}">
                <a16:creationId xmlns:a16="http://schemas.microsoft.com/office/drawing/2014/main" id="{393E6C3B-F5C7-4ECE-9EBB-139BCC745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402AD-EA26-4146-926B-D81E60D693F5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6437229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การเปรียบเทีย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0AE8D9A1-7800-4B3E-AA71-8E8534919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ข้อความ 2">
            <a:extLst>
              <a:ext uri="{FF2B5EF4-FFF2-40B4-BE49-F238E27FC236}">
                <a16:creationId xmlns:a16="http://schemas.microsoft.com/office/drawing/2014/main" id="{4D22ECD3-DD4A-46A4-AF4C-1BD7515B69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4" name="ตัวแทนเนื้อหา 3">
            <a:extLst>
              <a:ext uri="{FF2B5EF4-FFF2-40B4-BE49-F238E27FC236}">
                <a16:creationId xmlns:a16="http://schemas.microsoft.com/office/drawing/2014/main" id="{2F74B5C7-F880-45C5-86C5-16F4C6B999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5" name="ตัวแทนข้อความ 4">
            <a:extLst>
              <a:ext uri="{FF2B5EF4-FFF2-40B4-BE49-F238E27FC236}">
                <a16:creationId xmlns:a16="http://schemas.microsoft.com/office/drawing/2014/main" id="{F9DE3278-4497-4042-AD0A-A5417CFEBA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6" name="ตัวแทนเนื้อหา 5">
            <a:extLst>
              <a:ext uri="{FF2B5EF4-FFF2-40B4-BE49-F238E27FC236}">
                <a16:creationId xmlns:a16="http://schemas.microsoft.com/office/drawing/2014/main" id="{6B7860CC-C00A-4F5A-8F34-1825DE309B1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7" name="ตัวแทนวันที่ 6">
            <a:extLst>
              <a:ext uri="{FF2B5EF4-FFF2-40B4-BE49-F238E27FC236}">
                <a16:creationId xmlns:a16="http://schemas.microsoft.com/office/drawing/2014/main" id="{5C8301DE-ECCE-4ED4-B41E-0AF9BD33D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C5D5B-04D8-4234-947B-BFA3D7EB8745}" type="datetimeFigureOut">
              <a:rPr lang="th-TH" smtClean="0"/>
              <a:t>21/10/62</a:t>
            </a:fld>
            <a:endParaRPr lang="th-TH"/>
          </a:p>
        </p:txBody>
      </p:sp>
      <p:sp>
        <p:nvSpPr>
          <p:cNvPr id="8" name="ตัวแทนท้ายกระดาษ 7">
            <a:extLst>
              <a:ext uri="{FF2B5EF4-FFF2-40B4-BE49-F238E27FC236}">
                <a16:creationId xmlns:a16="http://schemas.microsoft.com/office/drawing/2014/main" id="{DA7ABD03-44B9-4247-9F04-9C0BCD0940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9" name="ตัวแทนหมายเลขสไลด์ 8">
            <a:extLst>
              <a:ext uri="{FF2B5EF4-FFF2-40B4-BE49-F238E27FC236}">
                <a16:creationId xmlns:a16="http://schemas.microsoft.com/office/drawing/2014/main" id="{10D89997-8BF8-4760-B236-726217D14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402AD-EA26-4146-926B-D81E60D693F5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7490105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เฉพาะ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931C882E-C9D2-4158-9506-6BE6346D4D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วันที่ 2">
            <a:extLst>
              <a:ext uri="{FF2B5EF4-FFF2-40B4-BE49-F238E27FC236}">
                <a16:creationId xmlns:a16="http://schemas.microsoft.com/office/drawing/2014/main" id="{E34C4305-3AF9-4374-8D1F-D58C79D3F4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C5D5B-04D8-4234-947B-BFA3D7EB8745}" type="datetimeFigureOut">
              <a:rPr lang="th-TH" smtClean="0"/>
              <a:t>21/10/62</a:t>
            </a:fld>
            <a:endParaRPr lang="th-TH"/>
          </a:p>
        </p:txBody>
      </p:sp>
      <p:sp>
        <p:nvSpPr>
          <p:cNvPr id="4" name="ตัวแทนท้ายกระดาษ 3">
            <a:extLst>
              <a:ext uri="{FF2B5EF4-FFF2-40B4-BE49-F238E27FC236}">
                <a16:creationId xmlns:a16="http://schemas.microsoft.com/office/drawing/2014/main" id="{9647C471-049F-472C-A291-34B7DDDF43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ตัวแทนหมายเลขสไลด์ 4">
            <a:extLst>
              <a:ext uri="{FF2B5EF4-FFF2-40B4-BE49-F238E27FC236}">
                <a16:creationId xmlns:a16="http://schemas.microsoft.com/office/drawing/2014/main" id="{D8A68143-E801-4AFB-9210-1370E6DE22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402AD-EA26-4146-926B-D81E60D693F5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8650616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ว่างเปล่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วันที่ 1">
            <a:extLst>
              <a:ext uri="{FF2B5EF4-FFF2-40B4-BE49-F238E27FC236}">
                <a16:creationId xmlns:a16="http://schemas.microsoft.com/office/drawing/2014/main" id="{661D51B3-6B31-49C6-ABF9-078F6D65F0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C5D5B-04D8-4234-947B-BFA3D7EB8745}" type="datetimeFigureOut">
              <a:rPr lang="th-TH" smtClean="0"/>
              <a:t>21/10/62</a:t>
            </a:fld>
            <a:endParaRPr lang="th-TH"/>
          </a:p>
        </p:txBody>
      </p:sp>
      <p:sp>
        <p:nvSpPr>
          <p:cNvPr id="3" name="ตัวแทนท้ายกระดาษ 2">
            <a:extLst>
              <a:ext uri="{FF2B5EF4-FFF2-40B4-BE49-F238E27FC236}">
                <a16:creationId xmlns:a16="http://schemas.microsoft.com/office/drawing/2014/main" id="{183C8CB2-1955-4813-AC36-0AA60E7E8C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4876ABF0-33B2-4563-A48A-8B996574D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402AD-EA26-4146-926B-D81E60D693F5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6473554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เนื้อหา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E13660BB-8A79-410C-83C5-D800B6458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FA18283D-682D-4E9A-9956-04E0896F95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ตัวแทนข้อความ 3">
            <a:extLst>
              <a:ext uri="{FF2B5EF4-FFF2-40B4-BE49-F238E27FC236}">
                <a16:creationId xmlns:a16="http://schemas.microsoft.com/office/drawing/2014/main" id="{2CC4970B-4296-4550-83FD-1FF71B3AB3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5" name="ตัวแทนวันที่ 4">
            <a:extLst>
              <a:ext uri="{FF2B5EF4-FFF2-40B4-BE49-F238E27FC236}">
                <a16:creationId xmlns:a16="http://schemas.microsoft.com/office/drawing/2014/main" id="{48EB24E8-B739-4E50-87EE-A60F371544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C5D5B-04D8-4234-947B-BFA3D7EB8745}" type="datetimeFigureOut">
              <a:rPr lang="th-TH" smtClean="0"/>
              <a:t>21/10/62</a:t>
            </a:fld>
            <a:endParaRPr lang="th-TH"/>
          </a:p>
        </p:txBody>
      </p:sp>
      <p:sp>
        <p:nvSpPr>
          <p:cNvPr id="6" name="ตัวแทนท้ายกระดาษ 5">
            <a:extLst>
              <a:ext uri="{FF2B5EF4-FFF2-40B4-BE49-F238E27FC236}">
                <a16:creationId xmlns:a16="http://schemas.microsoft.com/office/drawing/2014/main" id="{6772D289-930E-4B6C-8F4C-6A11EB2FBA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ตัวแทนหมายเลขสไลด์ 6">
            <a:extLst>
              <a:ext uri="{FF2B5EF4-FFF2-40B4-BE49-F238E27FC236}">
                <a16:creationId xmlns:a16="http://schemas.microsoft.com/office/drawing/2014/main" id="{31C97DF4-E881-4F68-8BA4-3B557EDF0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402AD-EA26-4146-926B-D81E60D693F5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5362875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รูปภาพ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45F42F36-244B-4B15-91ED-43306E1D88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รูปภาพ 2">
            <a:extLst>
              <a:ext uri="{FF2B5EF4-FFF2-40B4-BE49-F238E27FC236}">
                <a16:creationId xmlns:a16="http://schemas.microsoft.com/office/drawing/2014/main" id="{097D0797-01EF-4B0D-BA7D-80F2A00E09C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h-TH"/>
          </a:p>
        </p:txBody>
      </p:sp>
      <p:sp>
        <p:nvSpPr>
          <p:cNvPr id="4" name="ตัวแทนข้อความ 3">
            <a:extLst>
              <a:ext uri="{FF2B5EF4-FFF2-40B4-BE49-F238E27FC236}">
                <a16:creationId xmlns:a16="http://schemas.microsoft.com/office/drawing/2014/main" id="{5838EF34-84C2-4D81-A6C6-16A68EB106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5" name="ตัวแทนวันที่ 4">
            <a:extLst>
              <a:ext uri="{FF2B5EF4-FFF2-40B4-BE49-F238E27FC236}">
                <a16:creationId xmlns:a16="http://schemas.microsoft.com/office/drawing/2014/main" id="{EC6E0627-39BF-494B-9C60-5CE20E51D4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C5D5B-04D8-4234-947B-BFA3D7EB8745}" type="datetimeFigureOut">
              <a:rPr lang="th-TH" smtClean="0"/>
              <a:t>21/10/62</a:t>
            </a:fld>
            <a:endParaRPr lang="th-TH"/>
          </a:p>
        </p:txBody>
      </p:sp>
      <p:sp>
        <p:nvSpPr>
          <p:cNvPr id="6" name="ตัวแทนท้ายกระดาษ 5">
            <a:extLst>
              <a:ext uri="{FF2B5EF4-FFF2-40B4-BE49-F238E27FC236}">
                <a16:creationId xmlns:a16="http://schemas.microsoft.com/office/drawing/2014/main" id="{2C229EA2-83E7-48C5-87A8-1DA0280106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ตัวแทนหมายเลขสไลด์ 6">
            <a:extLst>
              <a:ext uri="{FF2B5EF4-FFF2-40B4-BE49-F238E27FC236}">
                <a16:creationId xmlns:a16="http://schemas.microsoft.com/office/drawing/2014/main" id="{B2B18DF9-4F4E-43B1-A3BB-C40983B02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402AD-EA26-4146-926B-D81E60D693F5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5276428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ชื่อเรื่อง 1">
            <a:extLst>
              <a:ext uri="{FF2B5EF4-FFF2-40B4-BE49-F238E27FC236}">
                <a16:creationId xmlns:a16="http://schemas.microsoft.com/office/drawing/2014/main" id="{6EA27542-1DEF-46DD-9AC3-E114399A82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ข้อความ 2">
            <a:extLst>
              <a:ext uri="{FF2B5EF4-FFF2-40B4-BE49-F238E27FC236}">
                <a16:creationId xmlns:a16="http://schemas.microsoft.com/office/drawing/2014/main" id="{AB382373-C0BF-4281-9D6E-0064A6E214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id="{0B835538-862E-44C4-BAB9-00CAA5B118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9C5D5B-04D8-4234-947B-BFA3D7EB8745}" type="datetimeFigureOut">
              <a:rPr lang="th-TH" smtClean="0"/>
              <a:t>21/10/62</a:t>
            </a:fld>
            <a:endParaRPr lang="th-TH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id="{867DAB13-B401-46E5-83E3-0C668C74E0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h-TH"/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id="{46E64334-C5DD-42C9-892C-305C23F5FC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4402AD-EA26-4146-926B-D81E60D693F5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4067769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h-TH"/>
      </a:defPPr>
      <a:lvl1pPr marL="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50.png"/><Relationship Id="rId7" Type="http://schemas.openxmlformats.org/officeDocument/2006/relationships/image" Target="../media/image53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11" Type="http://schemas.openxmlformats.org/officeDocument/2006/relationships/image" Target="../media/image56.png"/><Relationship Id="rId5" Type="http://schemas.openxmlformats.org/officeDocument/2006/relationships/image" Target="../media/image52.png"/><Relationship Id="rId10" Type="http://schemas.openxmlformats.org/officeDocument/2006/relationships/image" Target="../media/image55.png"/><Relationship Id="rId4" Type="http://schemas.openxmlformats.org/officeDocument/2006/relationships/image" Target="../media/image51.png"/><Relationship Id="rId9" Type="http://schemas.openxmlformats.org/officeDocument/2006/relationships/image" Target="../media/image4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51.png"/><Relationship Id="rId7" Type="http://schemas.openxmlformats.org/officeDocument/2006/relationships/image" Target="../media/image56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11" Type="http://schemas.openxmlformats.org/officeDocument/2006/relationships/image" Target="../media/image61.png"/><Relationship Id="rId5" Type="http://schemas.openxmlformats.org/officeDocument/2006/relationships/image" Target="../media/image58.png"/><Relationship Id="rId10" Type="http://schemas.openxmlformats.org/officeDocument/2006/relationships/image" Target="../media/image60.png"/><Relationship Id="rId4" Type="http://schemas.openxmlformats.org/officeDocument/2006/relationships/image" Target="../media/image57.png"/><Relationship Id="rId9" Type="http://schemas.openxmlformats.org/officeDocument/2006/relationships/image" Target="../media/image5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77.png"/><Relationship Id="rId18" Type="http://schemas.openxmlformats.org/officeDocument/2006/relationships/image" Target="../media/image83.pn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12" Type="http://schemas.openxmlformats.org/officeDocument/2006/relationships/image" Target="../media/image76.png"/><Relationship Id="rId17" Type="http://schemas.openxmlformats.org/officeDocument/2006/relationships/image" Target="../media/image82.png"/><Relationship Id="rId2" Type="http://schemas.openxmlformats.org/officeDocument/2006/relationships/image" Target="../media/image66.png"/><Relationship Id="rId16" Type="http://schemas.openxmlformats.org/officeDocument/2006/relationships/image" Target="../media/image8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png"/><Relationship Id="rId11" Type="http://schemas.openxmlformats.org/officeDocument/2006/relationships/image" Target="../media/image75.png"/><Relationship Id="rId5" Type="http://schemas.openxmlformats.org/officeDocument/2006/relationships/image" Target="../media/image69.png"/><Relationship Id="rId15" Type="http://schemas.openxmlformats.org/officeDocument/2006/relationships/image" Target="../media/image79.png"/><Relationship Id="rId10" Type="http://schemas.openxmlformats.org/officeDocument/2006/relationships/image" Target="../media/image74.png"/><Relationship Id="rId4" Type="http://schemas.openxmlformats.org/officeDocument/2006/relationships/image" Target="../media/image68.png"/><Relationship Id="rId9" Type="http://schemas.openxmlformats.org/officeDocument/2006/relationships/image" Target="../media/image73.png"/><Relationship Id="rId14" Type="http://schemas.openxmlformats.org/officeDocument/2006/relationships/image" Target="../media/image7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81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2.png"/><Relationship Id="rId5" Type="http://schemas.openxmlformats.org/officeDocument/2006/relationships/image" Target="../media/image75.png"/><Relationship Id="rId4" Type="http://schemas.openxmlformats.org/officeDocument/2006/relationships/image" Target="../media/image4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18" Type="http://schemas.openxmlformats.org/officeDocument/2006/relationships/image" Target="../media/image2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17" Type="http://schemas.openxmlformats.org/officeDocument/2006/relationships/image" Target="../media/image23.png"/><Relationship Id="rId2" Type="http://schemas.openxmlformats.org/officeDocument/2006/relationships/image" Target="../media/image8.png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3" Type="http://schemas.openxmlformats.org/officeDocument/2006/relationships/image" Target="../media/image90.png"/><Relationship Id="rId7" Type="http://schemas.openxmlformats.org/officeDocument/2006/relationships/image" Target="../media/image130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0.png"/><Relationship Id="rId5" Type="http://schemas.openxmlformats.org/officeDocument/2006/relationships/image" Target="../media/image110.png"/><Relationship Id="rId4" Type="http://schemas.openxmlformats.org/officeDocument/2006/relationships/image" Target="../media/image10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0.png"/><Relationship Id="rId13" Type="http://schemas.openxmlformats.org/officeDocument/2006/relationships/image" Target="../media/image260.png"/><Relationship Id="rId3" Type="http://schemas.openxmlformats.org/officeDocument/2006/relationships/image" Target="../media/image160.png"/><Relationship Id="rId7" Type="http://schemas.openxmlformats.org/officeDocument/2006/relationships/image" Target="../media/image200.png"/><Relationship Id="rId12" Type="http://schemas.openxmlformats.org/officeDocument/2006/relationships/image" Target="../media/image250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0.png"/><Relationship Id="rId11" Type="http://schemas.openxmlformats.org/officeDocument/2006/relationships/image" Target="../media/image240.png"/><Relationship Id="rId5" Type="http://schemas.openxmlformats.org/officeDocument/2006/relationships/image" Target="../media/image180.png"/><Relationship Id="rId15" Type="http://schemas.openxmlformats.org/officeDocument/2006/relationships/image" Target="../media/image280.png"/><Relationship Id="rId10" Type="http://schemas.openxmlformats.org/officeDocument/2006/relationships/image" Target="../media/image230.png"/><Relationship Id="rId4" Type="http://schemas.openxmlformats.org/officeDocument/2006/relationships/image" Target="../media/image170.png"/><Relationship Id="rId9" Type="http://schemas.openxmlformats.org/officeDocument/2006/relationships/image" Target="../media/image220.png"/><Relationship Id="rId14" Type="http://schemas.openxmlformats.org/officeDocument/2006/relationships/image" Target="../media/image27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42.png"/><Relationship Id="rId7" Type="http://schemas.openxmlformats.org/officeDocument/2006/relationships/diagramQuickStyle" Target="../diagrams/quickStyle1.xm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10" Type="http://schemas.openxmlformats.org/officeDocument/2006/relationships/comments" Target="../comments/comment1.xml"/><Relationship Id="rId4" Type="http://schemas.openxmlformats.org/officeDocument/2006/relationships/image" Target="../media/image43.png"/><Relationship Id="rId9" Type="http://schemas.microsoft.com/office/2007/relationships/diagramDrawing" Target="../diagrams/drawing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สี่เหลี่ยมผืนผ้า 3">
            <a:extLst>
              <a:ext uri="{FF2B5EF4-FFF2-40B4-BE49-F238E27FC236}">
                <a16:creationId xmlns:a16="http://schemas.microsoft.com/office/drawing/2014/main" id="{73CF3D5A-DE7B-4226-9DF1-BE16D5AC88EB}"/>
              </a:ext>
            </a:extLst>
          </p:cNvPr>
          <p:cNvSpPr/>
          <p:nvPr/>
        </p:nvSpPr>
        <p:spPr>
          <a:xfrm>
            <a:off x="4573788" y="107667"/>
            <a:ext cx="304442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b="0" i="0" dirty="0">
                <a:effectLst/>
                <a:latin typeface="Roboto"/>
              </a:rPr>
              <a:t>พื้นฐานการแก้สมการเบื้องต้น</a:t>
            </a:r>
          </a:p>
        </p:txBody>
      </p:sp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0B23D8A8-9E4D-4F87-A616-23AD80370903}"/>
              </a:ext>
            </a:extLst>
          </p:cNvPr>
          <p:cNvSpPr txBox="1"/>
          <p:nvPr/>
        </p:nvSpPr>
        <p:spPr>
          <a:xfrm>
            <a:off x="2334389" y="1129579"/>
            <a:ext cx="861713" cy="40011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dirty="0"/>
              <a:t>Linear</a:t>
            </a:r>
            <a:endParaRPr lang="th-TH" sz="2000" dirty="0"/>
          </a:p>
        </p:txBody>
      </p:sp>
      <p:sp>
        <p:nvSpPr>
          <p:cNvPr id="6" name="กล่องข้อความ 5">
            <a:extLst>
              <a:ext uri="{FF2B5EF4-FFF2-40B4-BE49-F238E27FC236}">
                <a16:creationId xmlns:a16="http://schemas.microsoft.com/office/drawing/2014/main" id="{5731F5B2-44D3-4356-8900-2EC57838BF58}"/>
              </a:ext>
            </a:extLst>
          </p:cNvPr>
          <p:cNvSpPr txBox="1"/>
          <p:nvPr/>
        </p:nvSpPr>
        <p:spPr>
          <a:xfrm>
            <a:off x="2334389" y="1894510"/>
            <a:ext cx="1512278" cy="40011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dirty="0"/>
              <a:t>Non - linear</a:t>
            </a:r>
            <a:endParaRPr lang="th-TH" sz="2000" dirty="0"/>
          </a:p>
        </p:txBody>
      </p:sp>
      <p:sp>
        <p:nvSpPr>
          <p:cNvPr id="7" name="กล่องข้อความ 6">
            <a:extLst>
              <a:ext uri="{FF2B5EF4-FFF2-40B4-BE49-F238E27FC236}">
                <a16:creationId xmlns:a16="http://schemas.microsoft.com/office/drawing/2014/main" id="{7512E37C-9383-4840-A3E4-1C6B09751B34}"/>
              </a:ext>
            </a:extLst>
          </p:cNvPr>
          <p:cNvSpPr txBox="1"/>
          <p:nvPr/>
        </p:nvSpPr>
        <p:spPr>
          <a:xfrm>
            <a:off x="589085" y="1129579"/>
            <a:ext cx="1164628" cy="40011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dirty="0"/>
              <a:t>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กล่องข้อความ 7">
                <a:extLst>
                  <a:ext uri="{FF2B5EF4-FFF2-40B4-BE49-F238E27FC236}">
                    <a16:creationId xmlns:a16="http://schemas.microsoft.com/office/drawing/2014/main" id="{74D91CE1-AEC3-4DBB-8743-FA597E52544C}"/>
                  </a:ext>
                </a:extLst>
              </p:cNvPr>
              <p:cNvSpPr txBox="1"/>
              <p:nvPr/>
            </p:nvSpPr>
            <p:spPr>
              <a:xfrm>
                <a:off x="4017726" y="1129579"/>
                <a:ext cx="1618143" cy="400110"/>
              </a:xfrm>
              <a:prstGeom prst="rect">
                <a:avLst/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𝑎𝑥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th-TH" sz="2000" dirty="0"/>
              </a:p>
            </p:txBody>
          </p:sp>
        </mc:Choice>
        <mc:Fallback xmlns="">
          <p:sp>
            <p:nvSpPr>
              <p:cNvPr id="8" name="กล่องข้อความ 7">
                <a:extLst>
                  <a:ext uri="{FF2B5EF4-FFF2-40B4-BE49-F238E27FC236}">
                    <a16:creationId xmlns:a16="http://schemas.microsoft.com/office/drawing/2014/main" id="{74D91CE1-AEC3-4DBB-8743-FA597E5254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7726" y="1129579"/>
                <a:ext cx="1618143" cy="4001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ลูกศรเชื่อมต่อแบบตรง 12">
            <a:extLst>
              <a:ext uri="{FF2B5EF4-FFF2-40B4-BE49-F238E27FC236}">
                <a16:creationId xmlns:a16="http://schemas.microsoft.com/office/drawing/2014/main" id="{4737E8E4-E280-4432-ACD2-8827C23C763B}"/>
              </a:ext>
            </a:extLst>
          </p:cNvPr>
          <p:cNvCxnSpPr>
            <a:cxnSpLocks/>
            <a:stCxn id="7" idx="3"/>
            <a:endCxn id="5" idx="1"/>
          </p:cNvCxnSpPr>
          <p:nvPr/>
        </p:nvCxnSpPr>
        <p:spPr>
          <a:xfrm>
            <a:off x="1753713" y="1329634"/>
            <a:ext cx="5806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ลูกศรเชื่อมต่อแบบตรง 14">
            <a:extLst>
              <a:ext uri="{FF2B5EF4-FFF2-40B4-BE49-F238E27FC236}">
                <a16:creationId xmlns:a16="http://schemas.microsoft.com/office/drawing/2014/main" id="{048B99BB-98EA-4F22-95E3-0383F5879B72}"/>
              </a:ext>
            </a:extLst>
          </p:cNvPr>
          <p:cNvCxnSpPr>
            <a:cxnSpLocks/>
            <a:stCxn id="5" idx="3"/>
            <a:endCxn id="8" idx="1"/>
          </p:cNvCxnSpPr>
          <p:nvPr/>
        </p:nvCxnSpPr>
        <p:spPr>
          <a:xfrm>
            <a:off x="3196102" y="1329634"/>
            <a:ext cx="8216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ตัวเชื่อมต่อ: หักมุม 16">
            <a:extLst>
              <a:ext uri="{FF2B5EF4-FFF2-40B4-BE49-F238E27FC236}">
                <a16:creationId xmlns:a16="http://schemas.microsoft.com/office/drawing/2014/main" id="{23CD400F-8FC0-4397-852B-333A2CAE4659}"/>
              </a:ext>
            </a:extLst>
          </p:cNvPr>
          <p:cNvCxnSpPr>
            <a:cxnSpLocks/>
            <a:endCxn id="6" idx="1"/>
          </p:cNvCxnSpPr>
          <p:nvPr/>
        </p:nvCxnSpPr>
        <p:spPr>
          <a:xfrm rot="16200000" flipH="1">
            <a:off x="1770526" y="1530702"/>
            <a:ext cx="767244" cy="36048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กล่องข้อความ 17">
                <a:extLst>
                  <a:ext uri="{FF2B5EF4-FFF2-40B4-BE49-F238E27FC236}">
                    <a16:creationId xmlns:a16="http://schemas.microsoft.com/office/drawing/2014/main" id="{B35A4170-0BE9-4564-A009-CCFD7253660B}"/>
                  </a:ext>
                </a:extLst>
              </p:cNvPr>
              <p:cNvSpPr txBox="1"/>
              <p:nvPr/>
            </p:nvSpPr>
            <p:spPr>
              <a:xfrm>
                <a:off x="4017726" y="1894510"/>
                <a:ext cx="3386017" cy="400110"/>
              </a:xfrm>
              <a:prstGeom prst="rect">
                <a:avLst/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𝑎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𝑏𝑥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th-TH" sz="2000" dirty="0"/>
              </a:p>
            </p:txBody>
          </p:sp>
        </mc:Choice>
        <mc:Fallback xmlns="">
          <p:sp>
            <p:nvSpPr>
              <p:cNvPr id="18" name="กล่องข้อความ 17">
                <a:extLst>
                  <a:ext uri="{FF2B5EF4-FFF2-40B4-BE49-F238E27FC236}">
                    <a16:creationId xmlns:a16="http://schemas.microsoft.com/office/drawing/2014/main" id="{B35A4170-0BE9-4564-A009-CCFD725366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7726" y="1894510"/>
                <a:ext cx="3386017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ลูกศรเชื่อมต่อแบบตรง 19">
            <a:extLst>
              <a:ext uri="{FF2B5EF4-FFF2-40B4-BE49-F238E27FC236}">
                <a16:creationId xmlns:a16="http://schemas.microsoft.com/office/drawing/2014/main" id="{94BBA2BB-6572-4CB8-93DA-C1A7EFAAB375}"/>
              </a:ext>
            </a:extLst>
          </p:cNvPr>
          <p:cNvCxnSpPr>
            <a:cxnSpLocks/>
            <a:stCxn id="6" idx="3"/>
            <a:endCxn id="18" idx="1"/>
          </p:cNvCxnSpPr>
          <p:nvPr/>
        </p:nvCxnSpPr>
        <p:spPr>
          <a:xfrm>
            <a:off x="3846667" y="2094565"/>
            <a:ext cx="1710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สี่เหลี่ยมผืนผ้า 36">
            <a:extLst>
              <a:ext uri="{FF2B5EF4-FFF2-40B4-BE49-F238E27FC236}">
                <a16:creationId xmlns:a16="http://schemas.microsoft.com/office/drawing/2014/main" id="{1F68F03F-8403-434B-BED6-90734A3E918C}"/>
              </a:ext>
            </a:extLst>
          </p:cNvPr>
          <p:cNvSpPr/>
          <p:nvPr/>
        </p:nvSpPr>
        <p:spPr>
          <a:xfrm>
            <a:off x="0" y="2459387"/>
            <a:ext cx="12192000" cy="464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8" name="สี่เหลี่ยมผืนผ้า 37">
            <a:extLst>
              <a:ext uri="{FF2B5EF4-FFF2-40B4-BE49-F238E27FC236}">
                <a16:creationId xmlns:a16="http://schemas.microsoft.com/office/drawing/2014/main" id="{A0BB73A5-7EBF-4D0F-BF6E-26AF4155A255}"/>
              </a:ext>
            </a:extLst>
          </p:cNvPr>
          <p:cNvSpPr/>
          <p:nvPr/>
        </p:nvSpPr>
        <p:spPr>
          <a:xfrm>
            <a:off x="469926" y="3162762"/>
            <a:ext cx="1431802" cy="40011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th-TH" sz="2000" b="0" i="0" dirty="0">
                <a:effectLst/>
                <a:latin typeface="Roboto"/>
              </a:rPr>
              <a:t>แก้สมการเบื้องต้น</a:t>
            </a:r>
            <a:endParaRPr lang="th-TH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กล่องข้อความ 39">
                <a:extLst>
                  <a:ext uri="{FF2B5EF4-FFF2-40B4-BE49-F238E27FC236}">
                    <a16:creationId xmlns:a16="http://schemas.microsoft.com/office/drawing/2014/main" id="{7420C263-3330-44F3-94ED-DEA17C7594F5}"/>
                  </a:ext>
                </a:extLst>
              </p:cNvPr>
              <p:cNvSpPr txBox="1"/>
              <p:nvPr/>
            </p:nvSpPr>
            <p:spPr>
              <a:xfrm>
                <a:off x="3951568" y="3160122"/>
                <a:ext cx="3319670" cy="1631216"/>
              </a:xfrm>
              <a:prstGeom prst="rect">
                <a:avLst/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sz="2000" b="0" dirty="0"/>
                  <a:t>	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   …</m:t>
                    </m:r>
                    <m:r>
                      <a:rPr lang="th-TH" sz="2000" b="0" i="1" smtClean="0">
                        <a:latin typeface="Cambria Math" panose="02040503050406030204" pitchFamily="18" charset="0"/>
                      </a:rPr>
                      <m:t>๑</m:t>
                    </m:r>
                  </m:oMath>
                </a14:m>
                <a:endParaRPr lang="en-US" sz="2000" b="0" dirty="0"/>
              </a:p>
              <a:p>
                <a:r>
                  <a:rPr lang="en-US" sz="2000" b="0" dirty="0"/>
                  <a:t>	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en-US" sz="2000" dirty="0"/>
                  <a:t>     … </a:t>
                </a:r>
                <a:r>
                  <a:rPr lang="th-TH" sz="2000" dirty="0"/>
                  <a:t>๒</a:t>
                </a:r>
              </a:p>
              <a:p>
                <a:r>
                  <a:rPr lang="th-TH" sz="2000" dirty="0"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๒ </a:t>
                </a:r>
                <a:r>
                  <a:rPr lang="en-US" sz="2000" dirty="0"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* 2; </a:t>
                </a:r>
                <a:r>
                  <a:rPr lang="en-US" sz="2000" dirty="0"/>
                  <a:t>	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6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6</m:t>
                    </m:r>
                  </m:oMath>
                </a14:m>
                <a:r>
                  <a:rPr lang="en-US" sz="2000" dirty="0"/>
                  <a:t>     … </a:t>
                </a:r>
                <a:r>
                  <a:rPr lang="th-TH" sz="2000" dirty="0"/>
                  <a:t>๓</a:t>
                </a:r>
              </a:p>
              <a:p>
                <a:r>
                  <a:rPr lang="th-TH" sz="2000" dirty="0"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๓ - ๑</a:t>
                </a:r>
                <a:r>
                  <a:rPr lang="en-US" sz="2000" dirty="0"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;</a:t>
                </a:r>
                <a:r>
                  <a:rPr lang="th-TH" sz="2000" dirty="0"/>
                  <a:t>	</a:t>
                </a:r>
                <a14:m>
                  <m:oMath xmlns:m="http://schemas.openxmlformats.org/officeDocument/2006/math">
                    <m:r>
                      <a:rPr lang="th-TH" sz="2000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th-TH" sz="20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th-TH" sz="2000" b="0" i="1" smtClean="0">
                        <a:latin typeface="Cambria Math" panose="02040503050406030204" pitchFamily="18" charset="0"/>
                      </a:rPr>
                      <m:t>9</m:t>
                    </m:r>
                  </m:oMath>
                </a14:m>
                <a:endParaRPr lang="th-TH" sz="2000" dirty="0"/>
              </a:p>
              <a:p>
                <a:r>
                  <a:rPr lang="th-TH" sz="2000" dirty="0"/>
                  <a:t>	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9</m:t>
                    </m:r>
                  </m:oMath>
                </a14:m>
                <a:r>
                  <a:rPr lang="th-TH" sz="2000" dirty="0"/>
                  <a:t>   **แทนค่า  	</a:t>
                </a:r>
                <a:endParaRPr lang="en-US" sz="2000" dirty="0"/>
              </a:p>
            </p:txBody>
          </p:sp>
        </mc:Choice>
        <mc:Fallback xmlns="">
          <p:sp>
            <p:nvSpPr>
              <p:cNvPr id="40" name="กล่องข้อความ 39">
                <a:extLst>
                  <a:ext uri="{FF2B5EF4-FFF2-40B4-BE49-F238E27FC236}">
                    <a16:creationId xmlns:a16="http://schemas.microsoft.com/office/drawing/2014/main" id="{7420C263-3330-44F3-94ED-DEA17C7594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1568" y="3160122"/>
                <a:ext cx="3319670" cy="1631216"/>
              </a:xfrm>
              <a:prstGeom prst="rect">
                <a:avLst/>
              </a:prstGeom>
              <a:blipFill>
                <a:blip r:embed="rId4"/>
                <a:stretch>
                  <a:fillRect l="-1645" b="-6296"/>
                </a:stretch>
              </a:blipFill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กล่องข้อความ 41">
            <a:extLst>
              <a:ext uri="{FF2B5EF4-FFF2-40B4-BE49-F238E27FC236}">
                <a16:creationId xmlns:a16="http://schemas.microsoft.com/office/drawing/2014/main" id="{66546787-302C-4FE8-AF6C-E4F808403AC0}"/>
              </a:ext>
            </a:extLst>
          </p:cNvPr>
          <p:cNvSpPr txBox="1"/>
          <p:nvPr/>
        </p:nvSpPr>
        <p:spPr>
          <a:xfrm>
            <a:off x="2540596" y="3162762"/>
            <a:ext cx="1066318" cy="40011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th-TH" sz="2000" dirty="0"/>
              <a:t>กำจัดตัวแปร</a:t>
            </a:r>
          </a:p>
        </p:txBody>
      </p:sp>
      <p:sp>
        <p:nvSpPr>
          <p:cNvPr id="43" name="สี่เหลี่ยมผืนผ้า 42">
            <a:extLst>
              <a:ext uri="{FF2B5EF4-FFF2-40B4-BE49-F238E27FC236}">
                <a16:creationId xmlns:a16="http://schemas.microsoft.com/office/drawing/2014/main" id="{4F912CF7-FB9B-4C43-8A60-DCFA95FCDF02}"/>
              </a:ext>
            </a:extLst>
          </p:cNvPr>
          <p:cNvSpPr/>
          <p:nvPr/>
        </p:nvSpPr>
        <p:spPr>
          <a:xfrm>
            <a:off x="4870579" y="2627219"/>
            <a:ext cx="98777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2000" dirty="0">
                <a:solidFill>
                  <a:srgbClr val="FF0000"/>
                </a:solidFill>
              </a:rPr>
              <a:t>สัมประสิทธิ์</a:t>
            </a:r>
          </a:p>
        </p:txBody>
      </p:sp>
      <p:cxnSp>
        <p:nvCxnSpPr>
          <p:cNvPr id="45" name="ลูกศรเชื่อมต่อแบบตรง 44">
            <a:extLst>
              <a:ext uri="{FF2B5EF4-FFF2-40B4-BE49-F238E27FC236}">
                <a16:creationId xmlns:a16="http://schemas.microsoft.com/office/drawing/2014/main" id="{D28665B1-DFF6-4934-ACF0-4065D4B11FE7}"/>
              </a:ext>
            </a:extLst>
          </p:cNvPr>
          <p:cNvCxnSpPr>
            <a:cxnSpLocks/>
          </p:cNvCxnSpPr>
          <p:nvPr/>
        </p:nvCxnSpPr>
        <p:spPr>
          <a:xfrm flipH="1">
            <a:off x="5053672" y="3042646"/>
            <a:ext cx="162592" cy="2349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กล่องข้อความ 53">
            <a:extLst>
              <a:ext uri="{FF2B5EF4-FFF2-40B4-BE49-F238E27FC236}">
                <a16:creationId xmlns:a16="http://schemas.microsoft.com/office/drawing/2014/main" id="{B6505957-590F-4DB4-B0DC-3193A54AA247}"/>
              </a:ext>
            </a:extLst>
          </p:cNvPr>
          <p:cNvSpPr txBox="1"/>
          <p:nvPr/>
        </p:nvSpPr>
        <p:spPr>
          <a:xfrm>
            <a:off x="2556238" y="3762927"/>
            <a:ext cx="1141659" cy="40011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th-TH" sz="2000" dirty="0"/>
              <a:t>จัดรูปย้ายข้าง</a:t>
            </a:r>
          </a:p>
        </p:txBody>
      </p:sp>
      <p:cxnSp>
        <p:nvCxnSpPr>
          <p:cNvPr id="62" name="ลูกศรเชื่อมต่อแบบตรง 61">
            <a:extLst>
              <a:ext uri="{FF2B5EF4-FFF2-40B4-BE49-F238E27FC236}">
                <a16:creationId xmlns:a16="http://schemas.microsoft.com/office/drawing/2014/main" id="{532CE4FD-4432-4969-87D6-B4E9BF3CFBF8}"/>
              </a:ext>
            </a:extLst>
          </p:cNvPr>
          <p:cNvCxnSpPr>
            <a:stCxn id="38" idx="3"/>
            <a:endCxn id="42" idx="1"/>
          </p:cNvCxnSpPr>
          <p:nvPr/>
        </p:nvCxnSpPr>
        <p:spPr>
          <a:xfrm>
            <a:off x="1901728" y="3362817"/>
            <a:ext cx="6388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ลูกศรเชื่อมต่อแบบตรง 63">
            <a:extLst>
              <a:ext uri="{FF2B5EF4-FFF2-40B4-BE49-F238E27FC236}">
                <a16:creationId xmlns:a16="http://schemas.microsoft.com/office/drawing/2014/main" id="{45CC8F79-F774-48C0-BEDB-8517C6320237}"/>
              </a:ext>
            </a:extLst>
          </p:cNvPr>
          <p:cNvCxnSpPr>
            <a:cxnSpLocks/>
            <a:stCxn id="42" idx="3"/>
          </p:cNvCxnSpPr>
          <p:nvPr/>
        </p:nvCxnSpPr>
        <p:spPr>
          <a:xfrm>
            <a:off x="3606914" y="3362817"/>
            <a:ext cx="34465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ตัวเชื่อมต่อ: หักมุม 68">
            <a:extLst>
              <a:ext uri="{FF2B5EF4-FFF2-40B4-BE49-F238E27FC236}">
                <a16:creationId xmlns:a16="http://schemas.microsoft.com/office/drawing/2014/main" id="{C1EA7B20-03FC-4D78-A5E5-DEFF6D54E70D}"/>
              </a:ext>
            </a:extLst>
          </p:cNvPr>
          <p:cNvCxnSpPr>
            <a:endCxn id="54" idx="1"/>
          </p:cNvCxnSpPr>
          <p:nvPr/>
        </p:nvCxnSpPr>
        <p:spPr>
          <a:xfrm rot="16200000" flipH="1">
            <a:off x="2044981" y="3451725"/>
            <a:ext cx="602806" cy="41970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วงรี 77">
            <a:extLst>
              <a:ext uri="{FF2B5EF4-FFF2-40B4-BE49-F238E27FC236}">
                <a16:creationId xmlns:a16="http://schemas.microsoft.com/office/drawing/2014/main" id="{78EE890B-CD2A-4B4F-85FF-E2403B52339A}"/>
              </a:ext>
            </a:extLst>
          </p:cNvPr>
          <p:cNvSpPr/>
          <p:nvPr/>
        </p:nvSpPr>
        <p:spPr>
          <a:xfrm>
            <a:off x="5090969" y="3240713"/>
            <a:ext cx="210077" cy="234951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79" name="วงรี 78">
            <a:extLst>
              <a:ext uri="{FF2B5EF4-FFF2-40B4-BE49-F238E27FC236}">
                <a16:creationId xmlns:a16="http://schemas.microsoft.com/office/drawing/2014/main" id="{EF05D6A2-F812-4255-A79E-2B897D4619DD}"/>
              </a:ext>
            </a:extLst>
          </p:cNvPr>
          <p:cNvSpPr/>
          <p:nvPr/>
        </p:nvSpPr>
        <p:spPr>
          <a:xfrm>
            <a:off x="5090968" y="3586890"/>
            <a:ext cx="210077" cy="234951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กล่องข้อความ 81">
                <a:extLst>
                  <a:ext uri="{FF2B5EF4-FFF2-40B4-BE49-F238E27FC236}">
                    <a16:creationId xmlns:a16="http://schemas.microsoft.com/office/drawing/2014/main" id="{F75604DA-A8DF-44E1-9FF5-354082A3AAC7}"/>
                  </a:ext>
                </a:extLst>
              </p:cNvPr>
              <p:cNvSpPr txBox="1"/>
              <p:nvPr/>
            </p:nvSpPr>
            <p:spPr>
              <a:xfrm>
                <a:off x="7443094" y="3159487"/>
                <a:ext cx="1811137" cy="1284069"/>
              </a:xfrm>
              <a:prstGeom prst="rect">
                <a:avLst/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h-TH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sz="2000" b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9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sz="2000" b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24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12</m:t>
                      </m:r>
                    </m:oMath>
                  </m:oMathPara>
                </a14:m>
                <a:endParaRPr lang="th-TH" sz="2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2" name="กล่องข้อความ 81">
                <a:extLst>
                  <a:ext uri="{FF2B5EF4-FFF2-40B4-BE49-F238E27FC236}">
                    <a16:creationId xmlns:a16="http://schemas.microsoft.com/office/drawing/2014/main" id="{F75604DA-A8DF-44E1-9FF5-354082A3AA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3094" y="3159487"/>
                <a:ext cx="1811137" cy="128406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5" name="ลูกศรเชื่อมต่อแบบตรง 84">
            <a:extLst>
              <a:ext uri="{FF2B5EF4-FFF2-40B4-BE49-F238E27FC236}">
                <a16:creationId xmlns:a16="http://schemas.microsoft.com/office/drawing/2014/main" id="{C567E832-D046-4ADC-A636-EE8E0C3DA621}"/>
              </a:ext>
            </a:extLst>
          </p:cNvPr>
          <p:cNvCxnSpPr>
            <a:cxnSpLocks/>
          </p:cNvCxnSpPr>
          <p:nvPr/>
        </p:nvCxnSpPr>
        <p:spPr>
          <a:xfrm>
            <a:off x="7271238" y="3284456"/>
            <a:ext cx="19798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สี่เหลี่ยมผืนผ้า 85">
            <a:extLst>
              <a:ext uri="{FF2B5EF4-FFF2-40B4-BE49-F238E27FC236}">
                <a16:creationId xmlns:a16="http://schemas.microsoft.com/office/drawing/2014/main" id="{3652DC94-5AB1-4F92-B2A0-9314AAFEFBD0}"/>
              </a:ext>
            </a:extLst>
          </p:cNvPr>
          <p:cNvSpPr/>
          <p:nvPr/>
        </p:nvSpPr>
        <p:spPr>
          <a:xfrm>
            <a:off x="7933651" y="2819036"/>
            <a:ext cx="9669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1800" dirty="0"/>
              <a:t>แทนค่า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กล่องข้อความ 87">
                <a:extLst>
                  <a:ext uri="{FF2B5EF4-FFF2-40B4-BE49-F238E27FC236}">
                    <a16:creationId xmlns:a16="http://schemas.microsoft.com/office/drawing/2014/main" id="{8E8778A9-4311-4B02-84D0-09F0DB287BD5}"/>
                  </a:ext>
                </a:extLst>
              </p:cNvPr>
              <p:cNvSpPr txBox="1"/>
              <p:nvPr/>
            </p:nvSpPr>
            <p:spPr>
              <a:xfrm>
                <a:off x="9439419" y="3157364"/>
                <a:ext cx="2687514" cy="707886"/>
              </a:xfrm>
              <a:prstGeom prst="rect">
                <a:avLst/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latin typeface="TH Sarabun New" panose="020B0500040200020003" pitchFamily="34" charset="-34"/>
                    <a:ea typeface="Cambria Math" panose="02040503050406030204" pitchFamily="18" charset="0"/>
                    <a:cs typeface="TH Sarabun New" panose="020B0500040200020003" pitchFamily="34" charset="-34"/>
                  </a:rPr>
                  <a:t>Check: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H Sarabun New" panose="020B0500040200020003" pitchFamily="34" charset="-34"/>
                      </a:rPr>
                      <m:t>4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H Sarabun New" panose="020B0500040200020003" pitchFamily="34" charset="-34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H Sarabun New" panose="020B0500040200020003" pitchFamily="34" charset="-34"/>
                          </a:rPr>
                          <m:t>12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H Sarabun New" panose="020B0500040200020003" pitchFamily="34" charset="-34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H Sarabun New" panose="020B0500040200020003" pitchFamily="34" charset="-34"/>
                      </a:rPr>
                      <m:t>5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H Sarabun New" panose="020B0500040200020003" pitchFamily="34" charset="-34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H Sarabun New" panose="020B0500040200020003" pitchFamily="34" charset="-34"/>
                          </a:rPr>
                          <m:t>9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H Sarabun New" panose="020B0500040200020003" pitchFamily="34" charset="-34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H Sarabun New" panose="020B0500040200020003" pitchFamily="34" charset="-34"/>
                      </a:rPr>
                      <m:t>3</m:t>
                    </m:r>
                  </m:oMath>
                </a14:m>
                <a:endParaRPr lang="en-US" sz="2000" b="0" dirty="0">
                  <a:latin typeface="TH Sarabun New" panose="020B0500040200020003" pitchFamily="34" charset="-34"/>
                  <a:ea typeface="Cambria Math" panose="02040503050406030204" pitchFamily="18" charset="0"/>
                  <a:cs typeface="TH Sarabun New" panose="020B0500040200020003" pitchFamily="34" charset="-34"/>
                </a:endParaRPr>
              </a:p>
              <a:p>
                <a:r>
                  <a:rPr lang="en-US" sz="2000" dirty="0">
                    <a:latin typeface="TH Sarabun New" panose="020B0500040200020003" pitchFamily="34" charset="-34"/>
                    <a:ea typeface="Cambria Math" panose="02040503050406030204" pitchFamily="18" charset="0"/>
                    <a:cs typeface="TH Sarabun New" panose="020B0500040200020003" pitchFamily="34" charset="-34"/>
                  </a:rPr>
                  <a:t>	</a:t>
                </a:r>
                <a:r>
                  <a: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  <a:cs typeface="TH Sarabun New" panose="020B0500040200020003" pitchFamily="34" charset="-34"/>
                  </a:rPr>
                  <a:t>48 = 48</a:t>
                </a:r>
              </a:p>
            </p:txBody>
          </p:sp>
        </mc:Choice>
        <mc:Fallback xmlns="">
          <p:sp>
            <p:nvSpPr>
              <p:cNvPr id="88" name="กล่องข้อความ 87">
                <a:extLst>
                  <a:ext uri="{FF2B5EF4-FFF2-40B4-BE49-F238E27FC236}">
                    <a16:creationId xmlns:a16="http://schemas.microsoft.com/office/drawing/2014/main" id="{8E8778A9-4311-4B02-84D0-09F0DB287B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39419" y="3157364"/>
                <a:ext cx="2687514" cy="707886"/>
              </a:xfrm>
              <a:prstGeom prst="rect">
                <a:avLst/>
              </a:prstGeom>
              <a:blipFill>
                <a:blip r:embed="rId6"/>
                <a:stretch>
                  <a:fillRect l="-2032" t="-1695" b="-8475"/>
                </a:stretch>
              </a:blipFill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3" name="ลูกศรเชื่อมต่อแบบตรง 92">
            <a:extLst>
              <a:ext uri="{FF2B5EF4-FFF2-40B4-BE49-F238E27FC236}">
                <a16:creationId xmlns:a16="http://schemas.microsoft.com/office/drawing/2014/main" id="{C4511422-631F-4177-8837-E877F2B723FC}"/>
              </a:ext>
            </a:extLst>
          </p:cNvPr>
          <p:cNvCxnSpPr>
            <a:cxnSpLocks/>
          </p:cNvCxnSpPr>
          <p:nvPr/>
        </p:nvCxnSpPr>
        <p:spPr>
          <a:xfrm>
            <a:off x="9254231" y="3284456"/>
            <a:ext cx="1718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กล่องข้อความ 94">
                <a:extLst>
                  <a:ext uri="{FF2B5EF4-FFF2-40B4-BE49-F238E27FC236}">
                    <a16:creationId xmlns:a16="http://schemas.microsoft.com/office/drawing/2014/main" id="{43A99D22-027E-4E01-ACF7-A711FBBBCD28}"/>
                  </a:ext>
                </a:extLst>
              </p:cNvPr>
              <p:cNvSpPr txBox="1"/>
              <p:nvPr/>
            </p:nvSpPr>
            <p:spPr>
              <a:xfrm>
                <a:off x="3951567" y="4924131"/>
                <a:ext cx="4146148" cy="1603772"/>
              </a:xfrm>
              <a:prstGeom prst="rect">
                <a:avLst/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sz="2000" b="0" dirty="0"/>
                  <a:t>	      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   …</m:t>
                    </m:r>
                    <m:r>
                      <a:rPr lang="th-TH" sz="2000" b="0" i="1" smtClean="0">
                        <a:latin typeface="Cambria Math" panose="02040503050406030204" pitchFamily="18" charset="0"/>
                      </a:rPr>
                      <m:t>๑</m:t>
                    </m:r>
                  </m:oMath>
                </a14:m>
                <a:endParaRPr lang="en-US" sz="2000" b="0" dirty="0"/>
              </a:p>
              <a:p>
                <a:r>
                  <a:rPr lang="en-US" sz="2000" b="0" dirty="0"/>
                  <a:t>	       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en-US" sz="2000" dirty="0"/>
                  <a:t>     … </a:t>
                </a:r>
                <a:r>
                  <a:rPr lang="th-TH" sz="2000" dirty="0"/>
                  <a:t>๒</a:t>
                </a:r>
              </a:p>
              <a:p>
                <a:r>
                  <a:rPr lang="th-TH" sz="2000" dirty="0"/>
                  <a:t>๒</a:t>
                </a:r>
                <a:r>
                  <a:rPr lang="en-US" sz="2000" dirty="0"/>
                  <a:t>;	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       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 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000" dirty="0"/>
                  <a:t>	</a:t>
                </a:r>
                <a:endParaRPr lang="th-TH" sz="2000" dirty="0"/>
              </a:p>
              <a:p>
                <a:r>
                  <a:rPr lang="th-TH" sz="2000" dirty="0"/>
                  <a:t>แทนค่าเข้าไป ๑</a:t>
                </a:r>
                <a:r>
                  <a:rPr lang="en-US" sz="2000" dirty="0"/>
                  <a:t>;</a:t>
                </a:r>
                <a:r>
                  <a:rPr lang="th-TH" sz="2000" dirty="0"/>
                  <a:t>     </a:t>
                </a:r>
                <a14:m>
                  <m:oMath xmlns:m="http://schemas.openxmlformats.org/officeDocument/2006/math">
                    <m:r>
                      <a:rPr lang="th-TH" sz="2000" b="0" i="1" smtClean="0">
                        <a:latin typeface="Cambria Math" panose="02040503050406030204" pitchFamily="18" charset="0"/>
                      </a:rPr>
                      <m:t>4</m:t>
                    </m:r>
                    <m:d>
                      <m:dPr>
                        <m:ctrlPr>
                          <a:rPr lang="th-TH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th-TH" sz="2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th-TH" sz="20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num>
                          <m:den>
                            <m:r>
                              <a:rPr lang="th-TH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th-TH" sz="2000" dirty="0"/>
                  <a:t>	</a:t>
                </a:r>
                <a:endParaRPr lang="en-US" sz="2000" dirty="0"/>
              </a:p>
            </p:txBody>
          </p:sp>
        </mc:Choice>
        <mc:Fallback xmlns="">
          <p:sp>
            <p:nvSpPr>
              <p:cNvPr id="95" name="กล่องข้อความ 94">
                <a:extLst>
                  <a:ext uri="{FF2B5EF4-FFF2-40B4-BE49-F238E27FC236}">
                    <a16:creationId xmlns:a16="http://schemas.microsoft.com/office/drawing/2014/main" id="{43A99D22-027E-4E01-ACF7-A711FBBBCD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1567" y="4924131"/>
                <a:ext cx="4146148" cy="1603772"/>
              </a:xfrm>
              <a:prstGeom prst="rect">
                <a:avLst/>
              </a:prstGeom>
              <a:blipFill>
                <a:blip r:embed="rId7"/>
                <a:stretch>
                  <a:fillRect l="-1320" b="-3774"/>
                </a:stretch>
              </a:blipFill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7" name="ตัวเชื่อมต่อ: หักมุม 96">
            <a:extLst>
              <a:ext uri="{FF2B5EF4-FFF2-40B4-BE49-F238E27FC236}">
                <a16:creationId xmlns:a16="http://schemas.microsoft.com/office/drawing/2014/main" id="{1161CEE0-64FF-4470-BB4E-D5EF41C8A75C}"/>
              </a:ext>
            </a:extLst>
          </p:cNvPr>
          <p:cNvCxnSpPr>
            <a:cxnSpLocks/>
            <a:stCxn id="54" idx="3"/>
            <a:endCxn id="95" idx="1"/>
          </p:cNvCxnSpPr>
          <p:nvPr/>
        </p:nvCxnSpPr>
        <p:spPr>
          <a:xfrm>
            <a:off x="3697897" y="3962982"/>
            <a:ext cx="253670" cy="176303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สี่เหลี่ยมผืนผ้า 99">
                <a:extLst>
                  <a:ext uri="{FF2B5EF4-FFF2-40B4-BE49-F238E27FC236}">
                    <a16:creationId xmlns:a16="http://schemas.microsoft.com/office/drawing/2014/main" id="{181EE72B-703C-4D30-9DE9-34C7CB68A4AB}"/>
                  </a:ext>
                </a:extLst>
              </p:cNvPr>
              <p:cNvSpPr/>
              <p:nvPr/>
            </p:nvSpPr>
            <p:spPr>
              <a:xfrm>
                <a:off x="8514725" y="4903405"/>
                <a:ext cx="3529428" cy="1906740"/>
              </a:xfrm>
              <a:prstGeom prst="rect">
                <a:avLst/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r>
                  <a:rPr lang="th-TH" sz="1600" dirty="0"/>
                  <a:t>                         </a:t>
                </a:r>
                <a14:m>
                  <m:oMath xmlns:m="http://schemas.openxmlformats.org/officeDocument/2006/math">
                    <m:r>
                      <a:rPr lang="th-TH" sz="1600" i="1" smtClean="0">
                        <a:latin typeface="Cambria Math" panose="02040503050406030204" pitchFamily="18" charset="0"/>
                      </a:rPr>
                      <m:t>4</m:t>
                    </m:r>
                    <m:d>
                      <m:dPr>
                        <m:ctrlPr>
                          <a:rPr lang="th-TH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th-TH" sz="1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th-TH" sz="16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num>
                          <m:den>
                            <m:r>
                              <a:rPr lang="th-TH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th-TH" sz="1600" i="1" dirty="0">
                  <a:latin typeface="Cambria Math" panose="02040503050406030204" pitchFamily="18" charset="0"/>
                </a:endParaRPr>
              </a:p>
              <a:p>
                <a:r>
                  <a:rPr lang="th-TH" sz="1600" dirty="0"/>
                  <a:t>                    </a:t>
                </a:r>
                <a14:m>
                  <m:oMath xmlns:m="http://schemas.openxmlformats.org/officeDocument/2006/math">
                    <m:r>
                      <a:rPr lang="th-TH" sz="1600" i="1">
                        <a:latin typeface="Cambria Math" panose="02040503050406030204" pitchFamily="18" charset="0"/>
                      </a:rPr>
                      <m:t>2</m:t>
                    </m:r>
                    <m:d>
                      <m:dPr>
                        <m:ctrlPr>
                          <a:rPr lang="th-TH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th-TH" sz="1600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 −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US" sz="1600" b="0" dirty="0"/>
              </a:p>
              <a:p>
                <a:r>
                  <a:rPr lang="en-US" sz="1600" b="0" dirty="0"/>
                  <a:t>                    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6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 −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6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US" sz="16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6</m:t>
                      </m:r>
                      <m:r>
                        <m:rPr>
                          <m:sty m:val="p"/>
                        </m:rPr>
                        <a:rPr lang="en-US" sz="1600" i="1"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6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sz="1600" dirty="0"/>
              </a:p>
              <a:p>
                <a:r>
                  <a:rPr lang="en-US" sz="1600" dirty="0"/>
                  <a:t>	          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i="1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9</m:t>
                    </m:r>
                  </m:oMath>
                </a14:m>
                <a:endParaRPr lang="en-US" sz="16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) −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12</m:t>
                      </m:r>
                    </m:oMath>
                  </m:oMathPara>
                </a14:m>
                <a:endParaRPr lang="th-TH" sz="1600" dirty="0"/>
              </a:p>
            </p:txBody>
          </p:sp>
        </mc:Choice>
        <mc:Fallback xmlns="">
          <p:sp>
            <p:nvSpPr>
              <p:cNvPr id="100" name="สี่เหลี่ยมผืนผ้า 99">
                <a:extLst>
                  <a:ext uri="{FF2B5EF4-FFF2-40B4-BE49-F238E27FC236}">
                    <a16:creationId xmlns:a16="http://schemas.microsoft.com/office/drawing/2014/main" id="{181EE72B-703C-4D30-9DE9-34C7CB68A4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4725" y="4903405"/>
                <a:ext cx="3529428" cy="1906740"/>
              </a:xfrm>
              <a:prstGeom prst="rect">
                <a:avLst/>
              </a:prstGeom>
              <a:blipFill>
                <a:blip r:embed="rId8"/>
                <a:stretch>
                  <a:fillRect l="-861"/>
                </a:stretch>
              </a:blipFill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5" name="ลูกศรเชื่อมต่อแบบตรง 114">
            <a:extLst>
              <a:ext uri="{FF2B5EF4-FFF2-40B4-BE49-F238E27FC236}">
                <a16:creationId xmlns:a16="http://schemas.microsoft.com/office/drawing/2014/main" id="{834E8BF6-B6ED-4B1C-97CB-2E13CBBC199A}"/>
              </a:ext>
            </a:extLst>
          </p:cNvPr>
          <p:cNvCxnSpPr>
            <a:cxnSpLocks/>
          </p:cNvCxnSpPr>
          <p:nvPr/>
        </p:nvCxnSpPr>
        <p:spPr>
          <a:xfrm>
            <a:off x="8093685" y="5726017"/>
            <a:ext cx="4170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71271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สี่เหลี่ยมผืนผ้า 2">
            <a:extLst>
              <a:ext uri="{FF2B5EF4-FFF2-40B4-BE49-F238E27FC236}">
                <a16:creationId xmlns:a16="http://schemas.microsoft.com/office/drawing/2014/main" id="{857E545F-3786-4A5E-83BB-AF764C90C828}"/>
              </a:ext>
            </a:extLst>
          </p:cNvPr>
          <p:cNvSpPr/>
          <p:nvPr/>
        </p:nvSpPr>
        <p:spPr>
          <a:xfrm>
            <a:off x="4029075" y="474114"/>
            <a:ext cx="4133850" cy="523220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th-TH" b="1" i="0" dirty="0">
                <a:solidFill>
                  <a:srgbClr val="000066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ฟังก์ชันกระตุ้น (</a:t>
            </a:r>
            <a:r>
              <a:rPr lang="en-US" b="1" i="0" dirty="0">
                <a:solidFill>
                  <a:schemeClr val="tx1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activation function</a:t>
            </a:r>
            <a:r>
              <a:rPr lang="en-US" b="1" i="0" dirty="0">
                <a:solidFill>
                  <a:srgbClr val="000066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)</a:t>
            </a:r>
            <a:endParaRPr lang="th-TH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DDADECC8-BE7C-4CBC-8326-414BFC91F0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02" y="2680436"/>
            <a:ext cx="3460449" cy="972037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</p:pic>
      <p:pic>
        <p:nvPicPr>
          <p:cNvPr id="9" name="Picture 2" descr="ผลการค้นหารูปภาพสำหรับ activation function">
            <a:extLst>
              <a:ext uri="{FF2B5EF4-FFF2-40B4-BE49-F238E27FC236}">
                <a16:creationId xmlns:a16="http://schemas.microsoft.com/office/drawing/2014/main" id="{B6D2FD06-0F30-4D39-8BF3-62A8F05D26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3464" y="4451377"/>
            <a:ext cx="3940201" cy="1690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ลูกศร: ขวา 7">
            <a:extLst>
              <a:ext uri="{FF2B5EF4-FFF2-40B4-BE49-F238E27FC236}">
                <a16:creationId xmlns:a16="http://schemas.microsoft.com/office/drawing/2014/main" id="{287051A0-4970-4FA3-BB46-07893CB33839}"/>
              </a:ext>
            </a:extLst>
          </p:cNvPr>
          <p:cNvSpPr/>
          <p:nvPr/>
        </p:nvSpPr>
        <p:spPr>
          <a:xfrm>
            <a:off x="3633532" y="3074962"/>
            <a:ext cx="318835" cy="247650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4" name="สี่เหลี่ยมผืนผ้า 13">
            <a:extLst>
              <a:ext uri="{FF2B5EF4-FFF2-40B4-BE49-F238E27FC236}">
                <a16:creationId xmlns:a16="http://schemas.microsoft.com/office/drawing/2014/main" id="{9DC5FD7C-8116-47FA-8097-5C93E5EE4D50}"/>
              </a:ext>
            </a:extLst>
          </p:cNvPr>
          <p:cNvSpPr/>
          <p:nvPr/>
        </p:nvSpPr>
        <p:spPr>
          <a:xfrm>
            <a:off x="4916230" y="6171642"/>
            <a:ext cx="253466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th-TH" b="1" i="0" dirty="0">
                <a:solidFill>
                  <a:srgbClr val="FF0000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(</a:t>
            </a:r>
            <a:r>
              <a:rPr lang="en-US" b="1" i="0" dirty="0"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activation function</a:t>
            </a:r>
            <a:r>
              <a:rPr lang="en-US" b="1" i="0" dirty="0">
                <a:solidFill>
                  <a:srgbClr val="FF0000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)</a:t>
            </a:r>
            <a:endParaRPr lang="th-TH" dirty="0">
              <a:solidFill>
                <a:srgbClr val="FF0000"/>
              </a:solidFill>
            </a:endParaRPr>
          </a:p>
        </p:txBody>
      </p:sp>
      <p:grpSp>
        <p:nvGrpSpPr>
          <p:cNvPr id="33" name="กลุ่ม 32">
            <a:extLst>
              <a:ext uri="{FF2B5EF4-FFF2-40B4-BE49-F238E27FC236}">
                <a16:creationId xmlns:a16="http://schemas.microsoft.com/office/drawing/2014/main" id="{12D6510B-175F-4C3F-A88F-B4CA5FEC37AA}"/>
              </a:ext>
            </a:extLst>
          </p:cNvPr>
          <p:cNvGrpSpPr/>
          <p:nvPr/>
        </p:nvGrpSpPr>
        <p:grpSpPr>
          <a:xfrm>
            <a:off x="4121362" y="2289010"/>
            <a:ext cx="3610479" cy="933580"/>
            <a:chOff x="4051816" y="2174180"/>
            <a:chExt cx="3610479" cy="933580"/>
          </a:xfrm>
        </p:grpSpPr>
        <p:pic>
          <p:nvPicPr>
            <p:cNvPr id="5" name="รูปภาพ 4">
              <a:extLst>
                <a:ext uri="{FF2B5EF4-FFF2-40B4-BE49-F238E27FC236}">
                  <a16:creationId xmlns:a16="http://schemas.microsoft.com/office/drawing/2014/main" id="{FE85F849-F637-490E-8132-CA609B01E71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51816" y="2174180"/>
              <a:ext cx="3610479" cy="933580"/>
            </a:xfrm>
            <a:prstGeom prst="rect">
              <a:avLst/>
            </a:prstGeom>
          </p:spPr>
        </p:pic>
        <p:sp>
          <p:nvSpPr>
            <p:cNvPr id="16" name="สี่เหลี่ยมผืนผ้า 15">
              <a:extLst>
                <a:ext uri="{FF2B5EF4-FFF2-40B4-BE49-F238E27FC236}">
                  <a16:creationId xmlns:a16="http://schemas.microsoft.com/office/drawing/2014/main" id="{D58915D3-6E89-4214-BFEE-830678CB0203}"/>
                </a:ext>
              </a:extLst>
            </p:cNvPr>
            <p:cNvSpPr/>
            <p:nvPr/>
          </p:nvSpPr>
          <p:spPr>
            <a:xfrm>
              <a:off x="4051816" y="2184475"/>
              <a:ext cx="1733167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050" i="0" dirty="0">
                  <a:effectLst/>
                  <a:latin typeface="Arial Black" panose="020B0A04020102020204" pitchFamily="34" charset="0"/>
                  <a:cs typeface="Aharoni" panose="020B0604020202020204" pitchFamily="2" charset="-79"/>
                </a:rPr>
                <a:t>step function</a:t>
              </a:r>
              <a:endParaRPr lang="th-TH" sz="1050" dirty="0">
                <a:latin typeface="Arial Black" panose="020B0A04020102020204" pitchFamily="34" charset="0"/>
                <a:cs typeface="TH Sarabun New" panose="020B0500040200020003" pitchFamily="34" charset="-34"/>
              </a:endParaRPr>
            </a:p>
          </p:txBody>
        </p:sp>
      </p:grpSp>
      <p:grpSp>
        <p:nvGrpSpPr>
          <p:cNvPr id="30" name="กลุ่ม 29">
            <a:extLst>
              <a:ext uri="{FF2B5EF4-FFF2-40B4-BE49-F238E27FC236}">
                <a16:creationId xmlns:a16="http://schemas.microsoft.com/office/drawing/2014/main" id="{B41C8336-CC3E-446A-A952-527CB9AC913F}"/>
              </a:ext>
            </a:extLst>
          </p:cNvPr>
          <p:cNvGrpSpPr/>
          <p:nvPr/>
        </p:nvGrpSpPr>
        <p:grpSpPr>
          <a:xfrm>
            <a:off x="8287934" y="1782627"/>
            <a:ext cx="5004391" cy="3856145"/>
            <a:chOff x="8093699" y="1833135"/>
            <a:chExt cx="5004391" cy="3856145"/>
          </a:xfrm>
        </p:grpSpPr>
        <p:sp>
          <p:nvSpPr>
            <p:cNvPr id="15" name="Rectangle 3">
              <a:extLst>
                <a:ext uri="{FF2B5EF4-FFF2-40B4-BE49-F238E27FC236}">
                  <a16:creationId xmlns:a16="http://schemas.microsoft.com/office/drawing/2014/main" id="{55D2E144-F9FD-45C4-9F9D-856B451728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58038" y="4573067"/>
              <a:ext cx="1466850" cy="307777"/>
            </a:xfrm>
            <a:prstGeom prst="rect">
              <a:avLst/>
            </a:prstGeom>
            <a:solidFill>
              <a:srgbClr val="F5F2F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th-TH" altLang="th-TH" sz="1000" b="0" i="0" u="none" strike="noStrike" cap="none" normalizeH="0" baseline="0" dirty="0" err="1">
                  <a:ln>
                    <a:noFill/>
                  </a:ln>
                  <a:solidFill>
                    <a:srgbClr val="0077AA"/>
                  </a:solidFill>
                  <a:effectLst/>
                  <a:latin typeface="Consolas" panose="020B0609020204030204" pitchFamily="49" charset="0"/>
                </a:rPr>
                <a:t>def</a:t>
              </a:r>
              <a:r>
                <a:rPr kumimoji="0" lang="th-TH" altLang="th-TH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kumimoji="0" lang="th-TH" altLang="th-TH" sz="1000" b="0" i="0" u="none" strike="noStrike" cap="none" normalizeH="0" baseline="0" dirty="0" err="1">
                  <a:ln>
                    <a:noFill/>
                  </a:ln>
                  <a:solidFill>
                    <a:srgbClr val="DD4A68"/>
                  </a:solidFill>
                  <a:effectLst/>
                  <a:latin typeface="Consolas" panose="020B0609020204030204" pitchFamily="49" charset="0"/>
                </a:rPr>
                <a:t>sigmoid</a:t>
              </a:r>
              <a:r>
                <a:rPr kumimoji="0" lang="th-TH" altLang="th-TH" sz="1000" b="0" i="0" u="none" strike="noStrike" cap="none" normalizeH="0" baseline="0" dirty="0">
                  <a:ln>
                    <a:noFill/>
                  </a:ln>
                  <a:solidFill>
                    <a:srgbClr val="999999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kumimoji="0" lang="th-TH" altLang="th-TH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x</a:t>
              </a:r>
              <a:r>
                <a:rPr kumimoji="0" lang="th-TH" altLang="th-TH" sz="1000" b="0" i="0" u="none" strike="noStrike" cap="none" normalizeH="0" baseline="0" dirty="0">
                  <a:ln>
                    <a:noFill/>
                  </a:ln>
                  <a:solidFill>
                    <a:srgbClr val="999999"/>
                  </a:solidFill>
                  <a:effectLst/>
                  <a:latin typeface="Consolas" panose="020B0609020204030204" pitchFamily="49" charset="0"/>
                </a:rPr>
                <a:t>):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th-TH" altLang="th-TH" sz="1000" dirty="0">
                  <a:solidFill>
                    <a:srgbClr val="999999"/>
                  </a:solidFill>
                  <a:latin typeface="Consolas" panose="020B0609020204030204" pitchFamily="49" charset="0"/>
                </a:rPr>
                <a:t>    </a:t>
              </a:r>
              <a:r>
                <a:rPr kumimoji="0" lang="th-TH" altLang="th-TH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kumimoji="0" lang="th-TH" altLang="th-TH" sz="1000" b="0" i="0" u="none" strike="noStrike" cap="none" normalizeH="0" baseline="0" dirty="0" err="1">
                  <a:ln>
                    <a:noFill/>
                  </a:ln>
                  <a:solidFill>
                    <a:srgbClr val="0077AA"/>
                  </a:solidFill>
                  <a:effectLst/>
                  <a:latin typeface="Consolas" panose="020B0609020204030204" pitchFamily="49" charset="0"/>
                </a:rPr>
                <a:t>return</a:t>
              </a:r>
              <a:r>
                <a:rPr kumimoji="0" lang="th-TH" altLang="th-TH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kumimoji="0" lang="th-TH" altLang="th-TH" sz="1000" b="0" i="0" u="none" strike="noStrike" cap="none" normalizeH="0" baseline="0" dirty="0">
                  <a:ln>
                    <a:noFill/>
                  </a:ln>
                  <a:solidFill>
                    <a:srgbClr val="990055"/>
                  </a:solidFill>
                  <a:effectLst/>
                  <a:latin typeface="Consolas" panose="020B0609020204030204" pitchFamily="49" charset="0"/>
                </a:rPr>
                <a:t>1</a:t>
              </a:r>
              <a:r>
                <a:rPr kumimoji="0" lang="th-TH" altLang="th-TH" sz="1000" b="0" i="0" u="none" strike="noStrike" cap="none" normalizeH="0" baseline="0" dirty="0">
                  <a:ln>
                    <a:noFill/>
                  </a:ln>
                  <a:solidFill>
                    <a:srgbClr val="9A6E3A"/>
                  </a:solidFill>
                  <a:effectLst/>
                  <a:latin typeface="Consolas" panose="020B0609020204030204" pitchFamily="49" charset="0"/>
                </a:rPr>
                <a:t>/</a:t>
              </a:r>
              <a:r>
                <a:rPr kumimoji="0" lang="th-TH" altLang="th-TH" sz="1000" b="0" i="0" u="none" strike="noStrike" cap="none" normalizeH="0" baseline="0" dirty="0">
                  <a:ln>
                    <a:noFill/>
                  </a:ln>
                  <a:solidFill>
                    <a:srgbClr val="999999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kumimoji="0" lang="th-TH" altLang="th-TH" sz="1000" b="0" i="0" u="none" strike="noStrike" cap="none" normalizeH="0" baseline="0" dirty="0">
                  <a:ln>
                    <a:noFill/>
                  </a:ln>
                  <a:solidFill>
                    <a:srgbClr val="990055"/>
                  </a:solidFill>
                  <a:effectLst/>
                  <a:latin typeface="Consolas" panose="020B0609020204030204" pitchFamily="49" charset="0"/>
                </a:rPr>
                <a:t>1</a:t>
              </a:r>
              <a:r>
                <a:rPr kumimoji="0" lang="th-TH" altLang="th-TH" sz="1000" b="0" i="0" u="none" strike="noStrike" cap="none" normalizeH="0" baseline="0" dirty="0">
                  <a:ln>
                    <a:noFill/>
                  </a:ln>
                  <a:solidFill>
                    <a:srgbClr val="9A6E3A"/>
                  </a:solidFill>
                  <a:effectLst/>
                  <a:latin typeface="Consolas" panose="020B0609020204030204" pitchFamily="49" charset="0"/>
                </a:rPr>
                <a:t>+</a:t>
              </a:r>
              <a:r>
                <a:rPr kumimoji="0" lang="th-TH" altLang="th-TH" sz="1000" b="0" i="0" u="none" strike="noStrike" cap="none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np</a:t>
              </a:r>
              <a:r>
                <a:rPr kumimoji="0" lang="th-TH" altLang="th-TH" sz="1000" b="0" i="0" u="none" strike="noStrike" cap="none" normalizeH="0" baseline="0" dirty="0">
                  <a:ln>
                    <a:noFill/>
                  </a:ln>
                  <a:solidFill>
                    <a:srgbClr val="999999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kumimoji="0" lang="th-TH" altLang="th-TH" sz="1000" b="0" i="0" u="none" strike="noStrike" cap="none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exp</a:t>
              </a:r>
              <a:r>
                <a:rPr kumimoji="0" lang="th-TH" altLang="th-TH" sz="1000" b="0" i="0" u="none" strike="noStrike" cap="none" normalizeH="0" baseline="0" dirty="0">
                  <a:ln>
                    <a:noFill/>
                  </a:ln>
                  <a:solidFill>
                    <a:srgbClr val="999999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kumimoji="0" lang="th-TH" altLang="th-TH" sz="1000" b="0" i="0" u="none" strike="noStrike" cap="none" normalizeH="0" baseline="0" dirty="0">
                  <a:ln>
                    <a:noFill/>
                  </a:ln>
                  <a:solidFill>
                    <a:srgbClr val="9A6E3A"/>
                  </a:solidFill>
                  <a:effectLst/>
                  <a:latin typeface="Consolas" panose="020B0609020204030204" pitchFamily="49" charset="0"/>
                </a:rPr>
                <a:t>-</a:t>
              </a:r>
              <a:r>
                <a:rPr kumimoji="0" lang="th-TH" altLang="th-TH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x</a:t>
              </a:r>
              <a:r>
                <a:rPr kumimoji="0" lang="th-TH" altLang="th-TH" sz="1000" b="0" i="0" u="none" strike="noStrike" cap="none" normalizeH="0" baseline="0" dirty="0">
                  <a:ln>
                    <a:noFill/>
                  </a:ln>
                  <a:solidFill>
                    <a:srgbClr val="999999"/>
                  </a:solidFill>
                  <a:effectLst/>
                  <a:latin typeface="Consolas" panose="020B0609020204030204" pitchFamily="49" charset="0"/>
                </a:rPr>
                <a:t>))</a:t>
              </a:r>
              <a:r>
                <a:rPr kumimoji="0" lang="th-TH" altLang="th-TH" sz="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rPr>
                <a:t> </a:t>
              </a:r>
              <a:endParaRPr kumimoji="0" lang="th-TH" altLang="th-TH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7" name="Rectangle 4">
              <a:extLst>
                <a:ext uri="{FF2B5EF4-FFF2-40B4-BE49-F238E27FC236}">
                  <a16:creationId xmlns:a16="http://schemas.microsoft.com/office/drawing/2014/main" id="{4A273442-4A27-41C3-AED4-23E7935B01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69623" y="5068039"/>
              <a:ext cx="1466850" cy="307777"/>
            </a:xfrm>
            <a:prstGeom prst="rect">
              <a:avLst/>
            </a:prstGeom>
            <a:solidFill>
              <a:srgbClr val="F5F2F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th-TH" altLang="th-TH" sz="1000" b="0" i="0" u="none" strike="noStrike" cap="none" normalizeH="0" baseline="0" dirty="0" err="1">
                  <a:ln>
                    <a:noFill/>
                  </a:ln>
                  <a:solidFill>
                    <a:srgbClr val="0077AA"/>
                  </a:solidFill>
                  <a:effectLst/>
                  <a:latin typeface="Consolas" panose="020B0609020204030204" pitchFamily="49" charset="0"/>
                </a:rPr>
                <a:t>def</a:t>
              </a:r>
              <a:r>
                <a:rPr kumimoji="0" lang="th-TH" altLang="th-TH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kumimoji="0" lang="th-TH" altLang="th-TH" sz="1000" b="0" i="0" u="none" strike="noStrike" cap="none" normalizeH="0" baseline="0" dirty="0" err="1">
                  <a:ln>
                    <a:noFill/>
                  </a:ln>
                  <a:solidFill>
                    <a:srgbClr val="DD4A68"/>
                  </a:solidFill>
                  <a:effectLst/>
                  <a:latin typeface="Consolas" panose="020B0609020204030204" pitchFamily="49" charset="0"/>
                </a:rPr>
                <a:t>bandai</a:t>
              </a:r>
              <a:r>
                <a:rPr kumimoji="0" lang="th-TH" altLang="th-TH" sz="1000" b="0" i="0" u="none" strike="noStrike" cap="none" normalizeH="0" baseline="0" dirty="0">
                  <a:ln>
                    <a:noFill/>
                  </a:ln>
                  <a:solidFill>
                    <a:srgbClr val="999999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kumimoji="0" lang="th-TH" altLang="th-TH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x</a:t>
              </a:r>
              <a:r>
                <a:rPr kumimoji="0" lang="th-TH" altLang="th-TH" sz="1000" b="0" i="0" u="none" strike="noStrike" cap="none" normalizeH="0" baseline="0" dirty="0">
                  <a:ln>
                    <a:noFill/>
                  </a:ln>
                  <a:solidFill>
                    <a:srgbClr val="999999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th-TH" altLang="th-TH" sz="1000" b="0" i="0" u="none" strike="noStrike" cap="none" normalizeH="0" baseline="0" dirty="0">
                  <a:ln>
                    <a:noFill/>
                  </a:ln>
                  <a:solidFill>
                    <a:srgbClr val="999999"/>
                  </a:solidFill>
                  <a:effectLst/>
                  <a:latin typeface="Consolas" panose="020B0609020204030204" pitchFamily="49" charset="0"/>
                </a:rPr>
                <a:t>:</a:t>
              </a:r>
              <a:r>
                <a:rPr kumimoji="0" lang="th-TH" altLang="th-TH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       </a:t>
              </a:r>
              <a:r>
                <a:rPr kumimoji="0" lang="th-TH" altLang="th-TH" sz="1000" b="0" i="0" u="none" strike="noStrike" cap="none" normalizeH="0" baseline="0" dirty="0" err="1">
                  <a:ln>
                    <a:noFill/>
                  </a:ln>
                  <a:solidFill>
                    <a:srgbClr val="0077AA"/>
                  </a:solidFill>
                  <a:effectLst/>
                  <a:latin typeface="Consolas" panose="020B0609020204030204" pitchFamily="49" charset="0"/>
                </a:rPr>
                <a:t>return</a:t>
              </a:r>
              <a:r>
                <a:rPr kumimoji="0" lang="th-TH" altLang="th-TH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x</a:t>
              </a:r>
              <a:r>
                <a:rPr kumimoji="0" lang="th-TH" altLang="th-TH" sz="1000" b="0" i="0" u="none" strike="noStrike" cap="none" normalizeH="0" baseline="0" dirty="0">
                  <a:ln>
                    <a:noFill/>
                  </a:ln>
                  <a:solidFill>
                    <a:srgbClr val="9A6E3A"/>
                  </a:solidFill>
                  <a:effectLst/>
                  <a:latin typeface="Consolas" panose="020B0609020204030204" pitchFamily="49" charset="0"/>
                </a:rPr>
                <a:t>&gt;</a:t>
              </a:r>
              <a:r>
                <a:rPr kumimoji="0" lang="th-TH" altLang="th-TH" sz="1000" b="0" i="0" u="none" strike="noStrike" cap="none" normalizeH="0" baseline="0" dirty="0">
                  <a:ln>
                    <a:noFill/>
                  </a:ln>
                  <a:solidFill>
                    <a:srgbClr val="990055"/>
                  </a:solidFill>
                  <a:effectLst/>
                  <a:latin typeface="Consolas" panose="020B0609020204030204" pitchFamily="49" charset="0"/>
                </a:rPr>
                <a:t>0</a:t>
              </a:r>
              <a:r>
                <a:rPr kumimoji="0" lang="th-TH" altLang="th-TH" sz="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rPr>
                <a:t>   </a:t>
              </a:r>
              <a:endParaRPr kumimoji="0" lang="th-TH" altLang="th-TH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pic>
          <p:nvPicPr>
            <p:cNvPr id="4102" name="Picture 6">
              <a:extLst>
                <a:ext uri="{FF2B5EF4-FFF2-40B4-BE49-F238E27FC236}">
                  <a16:creationId xmlns:a16="http://schemas.microsoft.com/office/drawing/2014/main" id="{E2A00A32-75E9-45A1-942D-6A870CBD2F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93699" y="1833135"/>
              <a:ext cx="3554087" cy="2668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4" name="กลุ่ม 23">
              <a:extLst>
                <a:ext uri="{FF2B5EF4-FFF2-40B4-BE49-F238E27FC236}">
                  <a16:creationId xmlns:a16="http://schemas.microsoft.com/office/drawing/2014/main" id="{85DA35E6-12F4-4911-8F6D-9CE351F29FEE}"/>
                </a:ext>
              </a:extLst>
            </p:cNvPr>
            <p:cNvGrpSpPr/>
            <p:nvPr/>
          </p:nvGrpSpPr>
          <p:grpSpPr>
            <a:xfrm>
              <a:off x="9870742" y="4573067"/>
              <a:ext cx="3227348" cy="1116213"/>
              <a:chOff x="9538215" y="1503165"/>
              <a:chExt cx="3227348" cy="1116213"/>
            </a:xfrm>
          </p:grpSpPr>
          <p:sp>
            <p:nvSpPr>
              <p:cNvPr id="18" name="สี่เหลี่ยมผืนผ้า 17">
                <a:extLst>
                  <a:ext uri="{FF2B5EF4-FFF2-40B4-BE49-F238E27FC236}">
                    <a16:creationId xmlns:a16="http://schemas.microsoft.com/office/drawing/2014/main" id="{E0BBC9CB-C304-4EF4-830F-8FCBAEBA6E89}"/>
                  </a:ext>
                </a:extLst>
              </p:cNvPr>
              <p:cNvSpPr/>
              <p:nvPr/>
            </p:nvSpPr>
            <p:spPr>
              <a:xfrm>
                <a:off x="9538215" y="1685925"/>
                <a:ext cx="253485" cy="161925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/>
              </a:p>
            </p:txBody>
          </p:sp>
          <p:sp>
            <p:nvSpPr>
              <p:cNvPr id="21" name="สี่เหลี่ยมผืนผ้า 20">
                <a:extLst>
                  <a:ext uri="{FF2B5EF4-FFF2-40B4-BE49-F238E27FC236}">
                    <a16:creationId xmlns:a16="http://schemas.microsoft.com/office/drawing/2014/main" id="{EA17E067-4548-4FA9-9CEF-5E16BAE35CC0}"/>
                  </a:ext>
                </a:extLst>
              </p:cNvPr>
              <p:cNvSpPr/>
              <p:nvPr/>
            </p:nvSpPr>
            <p:spPr>
              <a:xfrm>
                <a:off x="9538215" y="1964830"/>
                <a:ext cx="253485" cy="161925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 dirty="0"/>
              </a:p>
            </p:txBody>
          </p:sp>
          <p:sp>
            <p:nvSpPr>
              <p:cNvPr id="19" name="สี่เหลี่ยมผืนผ้า 18">
                <a:extLst>
                  <a:ext uri="{FF2B5EF4-FFF2-40B4-BE49-F238E27FC236}">
                    <a16:creationId xmlns:a16="http://schemas.microsoft.com/office/drawing/2014/main" id="{C3A3F239-6C57-4B03-B514-ECA6E74137AC}"/>
                  </a:ext>
                </a:extLst>
              </p:cNvPr>
              <p:cNvSpPr/>
              <p:nvPr/>
            </p:nvSpPr>
            <p:spPr>
              <a:xfrm>
                <a:off x="9986745" y="1503165"/>
                <a:ext cx="93487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b="1" i="0" dirty="0">
                    <a:solidFill>
                      <a:srgbClr val="000066"/>
                    </a:solidFill>
                    <a:effectLst/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sigmoid</a:t>
                </a:r>
                <a:endParaRPr lang="th-TH" sz="2400" b="1" dirty="0">
                  <a:latin typeface="TH Sarabun New" panose="020B0500040200020003" pitchFamily="34" charset="-34"/>
                  <a:cs typeface="TH Sarabun New" panose="020B0500040200020003" pitchFamily="34" charset="-34"/>
                </a:endParaRPr>
              </a:p>
            </p:txBody>
          </p:sp>
          <p:sp>
            <p:nvSpPr>
              <p:cNvPr id="26" name="สี่เหลี่ยมผืนผ้า 25">
                <a:extLst>
                  <a:ext uri="{FF2B5EF4-FFF2-40B4-BE49-F238E27FC236}">
                    <a16:creationId xmlns:a16="http://schemas.microsoft.com/office/drawing/2014/main" id="{40E458A6-F077-49AF-A6D0-716256EB6ABD}"/>
                  </a:ext>
                </a:extLst>
              </p:cNvPr>
              <p:cNvSpPr/>
              <p:nvPr/>
            </p:nvSpPr>
            <p:spPr>
              <a:xfrm>
                <a:off x="9986745" y="1788381"/>
                <a:ext cx="2778818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b="1" i="0" dirty="0">
                    <a:solidFill>
                      <a:schemeClr val="accent1">
                        <a:lumMod val="75000"/>
                      </a:schemeClr>
                    </a:solidFill>
                    <a:effectLst/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step function</a:t>
                </a:r>
                <a:endParaRPr lang="th-TH" sz="2400" b="1" dirty="0">
                  <a:solidFill>
                    <a:schemeClr val="accent1">
                      <a:lumMod val="75000"/>
                    </a:schemeClr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endParaRPr>
              </a:p>
              <a:p>
                <a:endParaRPr lang="th-TH" sz="2400" b="1" dirty="0">
                  <a:solidFill>
                    <a:schemeClr val="accent1">
                      <a:lumMod val="75000"/>
                    </a:schemeClr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endParaRPr>
              </a:p>
            </p:txBody>
          </p:sp>
        </p:grpSp>
      </p:grpSp>
      <p:sp>
        <p:nvSpPr>
          <p:cNvPr id="27" name="สี่เหลี่ยมผืนผ้า 26">
            <a:extLst>
              <a:ext uri="{FF2B5EF4-FFF2-40B4-BE49-F238E27FC236}">
                <a16:creationId xmlns:a16="http://schemas.microsoft.com/office/drawing/2014/main" id="{C22259D9-9896-440A-87E5-FD7021721CFB}"/>
              </a:ext>
            </a:extLst>
          </p:cNvPr>
          <p:cNvSpPr/>
          <p:nvPr/>
        </p:nvSpPr>
        <p:spPr>
          <a:xfrm>
            <a:off x="2762250" y="1094493"/>
            <a:ext cx="66675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h-TH" sz="1600" b="0" i="0" dirty="0">
                <a:solidFill>
                  <a:srgbClr val="FF0000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( มีค่ามากเมื่อ </a:t>
            </a:r>
            <a:r>
              <a:rPr lang="en-US" sz="1600" b="0" i="0" dirty="0">
                <a:solidFill>
                  <a:srgbClr val="FF0000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x </a:t>
            </a:r>
            <a:r>
              <a:rPr lang="th-TH" sz="1600" b="0" i="0" dirty="0">
                <a:solidFill>
                  <a:srgbClr val="FF0000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มาก และน้อยเมื่อ </a:t>
            </a:r>
            <a:r>
              <a:rPr lang="en-US" sz="1600" b="0" i="0" dirty="0">
                <a:solidFill>
                  <a:srgbClr val="FF0000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x </a:t>
            </a:r>
            <a:r>
              <a:rPr lang="th-TH" sz="1600" b="0" i="0" dirty="0">
                <a:solidFill>
                  <a:srgbClr val="FF0000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น้อย </a:t>
            </a:r>
            <a:r>
              <a:rPr lang="en-US" sz="1600" b="0" i="0" dirty="0">
                <a:solidFill>
                  <a:srgbClr val="FF0000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x </a:t>
            </a:r>
            <a:r>
              <a:rPr lang="th-TH" sz="1600" b="0" i="0" dirty="0">
                <a:solidFill>
                  <a:srgbClr val="FF0000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ที่ค่ามากกว่าจะต้องได้ค่าฟังก์ชันที่มากกว่าหรือเท่ากับค่า </a:t>
            </a:r>
            <a:r>
              <a:rPr lang="en-US" sz="1600" b="0" i="0" dirty="0">
                <a:solidFill>
                  <a:srgbClr val="FF0000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x </a:t>
            </a:r>
            <a:r>
              <a:rPr lang="th-TH" sz="1600" b="0" i="0" dirty="0">
                <a:solidFill>
                  <a:srgbClr val="FF0000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ที่น้อยกว่าเสมอ )</a:t>
            </a:r>
            <a:endParaRPr lang="th-TH" sz="1600" dirty="0">
              <a:solidFill>
                <a:srgbClr val="FF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35" name="สี่เหลี่ยมผืนผ้า 34">
            <a:extLst>
              <a:ext uri="{FF2B5EF4-FFF2-40B4-BE49-F238E27FC236}">
                <a16:creationId xmlns:a16="http://schemas.microsoft.com/office/drawing/2014/main" id="{CF48EDE5-F439-4CEB-893C-B98F7B79DAF5}"/>
              </a:ext>
            </a:extLst>
          </p:cNvPr>
          <p:cNvSpPr/>
          <p:nvPr/>
        </p:nvSpPr>
        <p:spPr>
          <a:xfrm>
            <a:off x="4038600" y="2163178"/>
            <a:ext cx="3928748" cy="990134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grpSp>
        <p:nvGrpSpPr>
          <p:cNvPr id="37" name="กลุ่ม 36">
            <a:extLst>
              <a:ext uri="{FF2B5EF4-FFF2-40B4-BE49-F238E27FC236}">
                <a16:creationId xmlns:a16="http://schemas.microsoft.com/office/drawing/2014/main" id="{836ACC10-74DD-4712-89C4-766DDD5B4910}"/>
              </a:ext>
            </a:extLst>
          </p:cNvPr>
          <p:cNvGrpSpPr/>
          <p:nvPr/>
        </p:nvGrpSpPr>
        <p:grpSpPr>
          <a:xfrm>
            <a:off x="4038600" y="3177511"/>
            <a:ext cx="3928748" cy="1001738"/>
            <a:chOff x="4038600" y="3177511"/>
            <a:chExt cx="3928748" cy="1001738"/>
          </a:xfrm>
        </p:grpSpPr>
        <p:grpSp>
          <p:nvGrpSpPr>
            <p:cNvPr id="31" name="กลุ่ม 30">
              <a:extLst>
                <a:ext uri="{FF2B5EF4-FFF2-40B4-BE49-F238E27FC236}">
                  <a16:creationId xmlns:a16="http://schemas.microsoft.com/office/drawing/2014/main" id="{229F1D1D-22F3-4582-BE06-87DE1BCDFD8B}"/>
                </a:ext>
              </a:extLst>
            </p:cNvPr>
            <p:cNvGrpSpPr/>
            <p:nvPr/>
          </p:nvGrpSpPr>
          <p:grpSpPr>
            <a:xfrm>
              <a:off x="4090050" y="3279741"/>
              <a:ext cx="3877298" cy="899508"/>
              <a:chOff x="4090050" y="3279741"/>
              <a:chExt cx="3877298" cy="899508"/>
            </a:xfrm>
          </p:grpSpPr>
          <p:pic>
            <p:nvPicPr>
              <p:cNvPr id="28" name="รูปภาพ 27">
                <a:extLst>
                  <a:ext uri="{FF2B5EF4-FFF2-40B4-BE49-F238E27FC236}">
                    <a16:creationId xmlns:a16="http://schemas.microsoft.com/office/drawing/2014/main" id="{FDB432FA-8155-422F-8C2A-C2E4B9C49B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121362" y="3422233"/>
                <a:ext cx="3845986" cy="757016"/>
              </a:xfrm>
              <a:prstGeom prst="rect">
                <a:avLst/>
              </a:prstGeom>
            </p:spPr>
          </p:pic>
          <p:sp>
            <p:nvSpPr>
              <p:cNvPr id="32" name="สี่เหลี่ยมผืนผ้า 31">
                <a:extLst>
                  <a:ext uri="{FF2B5EF4-FFF2-40B4-BE49-F238E27FC236}">
                    <a16:creationId xmlns:a16="http://schemas.microsoft.com/office/drawing/2014/main" id="{85DCA92B-2825-47FB-9BA1-B296B0F3F8DE}"/>
                  </a:ext>
                </a:extLst>
              </p:cNvPr>
              <p:cNvSpPr/>
              <p:nvPr/>
            </p:nvSpPr>
            <p:spPr>
              <a:xfrm>
                <a:off x="4090050" y="3279741"/>
                <a:ext cx="1733167" cy="2616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050" dirty="0">
                    <a:latin typeface="Arial Black" panose="020B0A04020102020204" pitchFamily="34" charset="0"/>
                    <a:cs typeface="Aharoni" panose="020B0604020202020204" pitchFamily="2" charset="-79"/>
                  </a:rPr>
                  <a:t>sigmoid</a:t>
                </a:r>
              </a:p>
            </p:txBody>
          </p:sp>
        </p:grpSp>
        <p:sp>
          <p:nvSpPr>
            <p:cNvPr id="36" name="สี่เหลี่ยมผืนผ้า 35">
              <a:extLst>
                <a:ext uri="{FF2B5EF4-FFF2-40B4-BE49-F238E27FC236}">
                  <a16:creationId xmlns:a16="http://schemas.microsoft.com/office/drawing/2014/main" id="{68B08926-6B21-4429-99EB-77B65E15CEA8}"/>
                </a:ext>
              </a:extLst>
            </p:cNvPr>
            <p:cNvSpPr/>
            <p:nvPr/>
          </p:nvSpPr>
          <p:spPr>
            <a:xfrm>
              <a:off x="4038600" y="3177511"/>
              <a:ext cx="3928748" cy="990134"/>
            </a:xfrm>
            <a:prstGeom prst="rect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</p:spTree>
    <p:extLst>
      <p:ext uri="{BB962C8B-B14F-4D97-AF65-F5344CB8AC3E}">
        <p14:creationId xmlns:p14="http://schemas.microsoft.com/office/powerpoint/2010/main" val="3927355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สี่เหลี่ยมผืนผ้า 51">
            <a:extLst>
              <a:ext uri="{FF2B5EF4-FFF2-40B4-BE49-F238E27FC236}">
                <a16:creationId xmlns:a16="http://schemas.microsoft.com/office/drawing/2014/main" id="{B1BB3D24-D024-43CB-8A1A-AC07845B5050}"/>
              </a:ext>
            </a:extLst>
          </p:cNvPr>
          <p:cNvSpPr/>
          <p:nvPr/>
        </p:nvSpPr>
        <p:spPr>
          <a:xfrm>
            <a:off x="8083706" y="1089310"/>
            <a:ext cx="4091143" cy="5752692"/>
          </a:xfrm>
          <a:prstGeom prst="rect">
            <a:avLst/>
          </a:prstGeom>
          <a:noFill/>
          <a:ln w="7620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" name="สี่เหลี่ยมผืนผ้า 1">
            <a:extLst>
              <a:ext uri="{FF2B5EF4-FFF2-40B4-BE49-F238E27FC236}">
                <a16:creationId xmlns:a16="http://schemas.microsoft.com/office/drawing/2014/main" id="{5498E25D-0521-47EB-95A5-C5A2F6FB1078}"/>
              </a:ext>
            </a:extLst>
          </p:cNvPr>
          <p:cNvSpPr/>
          <p:nvPr/>
        </p:nvSpPr>
        <p:spPr>
          <a:xfrm>
            <a:off x="4200525" y="180172"/>
            <a:ext cx="3790950" cy="523220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th-TH" b="1" i="0" dirty="0">
                <a:solidFill>
                  <a:srgbClr val="000066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ฟังก์ชันค่าเสียหาย (</a:t>
            </a:r>
            <a:r>
              <a:rPr lang="en-US" b="1" i="0" dirty="0">
                <a:solidFill>
                  <a:schemeClr val="tx1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loss function</a:t>
            </a:r>
            <a:r>
              <a:rPr lang="en-US" b="1" i="0" dirty="0">
                <a:solidFill>
                  <a:srgbClr val="000066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)</a:t>
            </a:r>
            <a:endParaRPr lang="th-TH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3" name="สี่เหลี่ยมผืนผ้า 2">
            <a:extLst>
              <a:ext uri="{FF2B5EF4-FFF2-40B4-BE49-F238E27FC236}">
                <a16:creationId xmlns:a16="http://schemas.microsoft.com/office/drawing/2014/main" id="{17C77DBA-7B94-419D-ADB0-C407F2F51763}"/>
              </a:ext>
            </a:extLst>
          </p:cNvPr>
          <p:cNvSpPr/>
          <p:nvPr/>
        </p:nvSpPr>
        <p:spPr>
          <a:xfrm>
            <a:off x="3991898" y="703392"/>
            <a:ext cx="420820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b="0" i="0" dirty="0">
                <a:solidFill>
                  <a:srgbClr val="FF0000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( </a:t>
            </a:r>
            <a:r>
              <a:rPr lang="th-TH" sz="1600" b="0" i="0" dirty="0">
                <a:solidFill>
                  <a:srgbClr val="FF0000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ค่าที่เป็นตัวบ่งบอกถึงความผิดพลาดของผล</a:t>
            </a:r>
            <a:r>
              <a:rPr lang="th-TH" sz="1600" b="0" i="0" dirty="0" err="1">
                <a:solidFill>
                  <a:srgbClr val="FF0000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การทำ</a:t>
            </a:r>
            <a:r>
              <a:rPr lang="th-TH" sz="1600" b="0" i="0" dirty="0">
                <a:solidFill>
                  <a:srgbClr val="FF0000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นาย </a:t>
            </a:r>
            <a:r>
              <a:rPr lang="th-TH" sz="1600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ยิ่งมีค่าน้อยก็ยิ่งดี </a:t>
            </a:r>
            <a:r>
              <a:rPr lang="en-US" sz="1600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)</a:t>
            </a:r>
            <a:endParaRPr lang="th-TH" sz="1600" dirty="0">
              <a:solidFill>
                <a:srgbClr val="FF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2" name="สี่เหลี่ยมผืนผ้า 11">
            <a:extLst>
              <a:ext uri="{FF2B5EF4-FFF2-40B4-BE49-F238E27FC236}">
                <a16:creationId xmlns:a16="http://schemas.microsoft.com/office/drawing/2014/main" id="{B585B8C3-CD07-4FD7-AE93-801E9342CCAE}"/>
              </a:ext>
            </a:extLst>
          </p:cNvPr>
          <p:cNvSpPr/>
          <p:nvPr/>
        </p:nvSpPr>
        <p:spPr>
          <a:xfrm>
            <a:off x="8116951" y="2798618"/>
            <a:ext cx="406072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1600" i="0" dirty="0">
                <a:solidFill>
                  <a:srgbClr val="FF0000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พิจารณา</a:t>
            </a:r>
            <a:r>
              <a:rPr lang="th-TH" sz="1600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ปรับค่าพารามิเตอร์ตัวไหนค่าเสียหายจะมีค่าเปลี่ยนแปลงไปยังไง</a:t>
            </a:r>
          </a:p>
          <a:p>
            <a:r>
              <a:rPr lang="th-TH" sz="1600" i="0" dirty="0">
                <a:solidFill>
                  <a:srgbClr val="FF0000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ด้วยการหา อนุพันธ์ย่อย ของ </a:t>
            </a:r>
            <a:r>
              <a:rPr lang="en-US" sz="1600" i="0" dirty="0">
                <a:solidFill>
                  <a:srgbClr val="FF0000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J </a:t>
            </a:r>
            <a:r>
              <a:rPr lang="th-TH" sz="1600" i="0" dirty="0">
                <a:solidFill>
                  <a:srgbClr val="FF0000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เทียบกับพารามิเตอร์ตัวนั้น</a:t>
            </a:r>
            <a:endParaRPr lang="th-TH" sz="1600" dirty="0">
              <a:solidFill>
                <a:srgbClr val="FF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r>
              <a:rPr lang="th-TH" sz="1600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 </a:t>
            </a:r>
          </a:p>
        </p:txBody>
      </p:sp>
      <p:sp>
        <p:nvSpPr>
          <p:cNvPr id="18" name="สี่เหลี่ยมผืนผ้า 17">
            <a:extLst>
              <a:ext uri="{FF2B5EF4-FFF2-40B4-BE49-F238E27FC236}">
                <a16:creationId xmlns:a16="http://schemas.microsoft.com/office/drawing/2014/main" id="{BA06A10A-BF15-4575-B190-8821B28E0269}"/>
              </a:ext>
            </a:extLst>
          </p:cNvPr>
          <p:cNvSpPr/>
          <p:nvPr/>
        </p:nvSpPr>
        <p:spPr>
          <a:xfrm>
            <a:off x="2497055" y="5368383"/>
            <a:ext cx="194636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( </a:t>
            </a:r>
            <a:r>
              <a:rPr lang="th-TH" sz="1600" b="1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พิจารณาปรับค่าพารามิเตอร์ </a:t>
            </a:r>
            <a:r>
              <a:rPr lang="en-US" sz="1600" b="1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)</a:t>
            </a:r>
            <a:endParaRPr lang="th-TH" sz="1600" b="1" dirty="0"/>
          </a:p>
        </p:txBody>
      </p:sp>
      <p:sp>
        <p:nvSpPr>
          <p:cNvPr id="22" name="สี่เหลี่ยมผืนผ้า 21">
            <a:extLst>
              <a:ext uri="{FF2B5EF4-FFF2-40B4-BE49-F238E27FC236}">
                <a16:creationId xmlns:a16="http://schemas.microsoft.com/office/drawing/2014/main" id="{15FDB511-2880-436D-A5F1-CC577CE4D78E}"/>
              </a:ext>
            </a:extLst>
          </p:cNvPr>
          <p:cNvSpPr/>
          <p:nvPr/>
        </p:nvSpPr>
        <p:spPr>
          <a:xfrm>
            <a:off x="11020847" y="-9132"/>
            <a:ext cx="1171153" cy="1077218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600" b="1" i="0" dirty="0">
                <a:solidFill>
                  <a:srgbClr val="000066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J </a:t>
            </a:r>
            <a:r>
              <a:rPr lang="th-TH" sz="1600" b="1" i="0" dirty="0">
                <a:solidFill>
                  <a:srgbClr val="000066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ขึ้นอยู่กับ </a:t>
            </a:r>
            <a:r>
              <a:rPr lang="en-US" sz="1600" b="1" i="0" dirty="0">
                <a:solidFill>
                  <a:srgbClr val="000066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h </a:t>
            </a:r>
          </a:p>
          <a:p>
            <a:r>
              <a:rPr lang="en-US" sz="1600" b="1" i="0" dirty="0">
                <a:solidFill>
                  <a:srgbClr val="000066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h </a:t>
            </a:r>
            <a:r>
              <a:rPr lang="th-TH" sz="1600" b="1" i="0" dirty="0">
                <a:solidFill>
                  <a:srgbClr val="000066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ขึ้นอยู่กับ </a:t>
            </a:r>
            <a:r>
              <a:rPr lang="en-US" sz="1600" b="1" i="0" dirty="0">
                <a:solidFill>
                  <a:srgbClr val="000066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a </a:t>
            </a:r>
          </a:p>
          <a:p>
            <a:r>
              <a:rPr lang="en-US" sz="1600" b="1" i="0" dirty="0">
                <a:solidFill>
                  <a:srgbClr val="000066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a </a:t>
            </a:r>
            <a:r>
              <a:rPr lang="th-TH" sz="1600" b="1" i="0" dirty="0">
                <a:solidFill>
                  <a:srgbClr val="000066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ก็ขึ้นอยู่กับ </a:t>
            </a:r>
            <a:r>
              <a:rPr lang="en-US" sz="1600" b="1" i="0" dirty="0">
                <a:solidFill>
                  <a:srgbClr val="000066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w</a:t>
            </a:r>
            <a:r>
              <a:rPr lang="th-TH" sz="1600" b="1" i="0" dirty="0">
                <a:solidFill>
                  <a:srgbClr val="000066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endParaRPr lang="en-US" sz="1600" b="1" i="0" dirty="0">
              <a:solidFill>
                <a:srgbClr val="000066"/>
              </a:solidFill>
              <a:effectLst/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r>
              <a:rPr lang="en-US" sz="1600" b="1" i="0" dirty="0">
                <a:solidFill>
                  <a:srgbClr val="000066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w </a:t>
            </a:r>
            <a:r>
              <a:rPr lang="th-TH" sz="1600" b="1" i="0" dirty="0">
                <a:solidFill>
                  <a:srgbClr val="000066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ก็ขึ้นอยู่กับ </a:t>
            </a:r>
            <a:r>
              <a:rPr lang="en-US" sz="1600" b="1" i="0" dirty="0">
                <a:solidFill>
                  <a:srgbClr val="000066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b</a:t>
            </a:r>
            <a:endParaRPr lang="th-TH" sz="16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35" name="ลูกศร: ขวา 34">
            <a:extLst>
              <a:ext uri="{FF2B5EF4-FFF2-40B4-BE49-F238E27FC236}">
                <a16:creationId xmlns:a16="http://schemas.microsoft.com/office/drawing/2014/main" id="{2C6A428B-D2F3-4DBB-920F-4C0CDDD1F6A6}"/>
              </a:ext>
            </a:extLst>
          </p:cNvPr>
          <p:cNvSpPr/>
          <p:nvPr/>
        </p:nvSpPr>
        <p:spPr>
          <a:xfrm rot="5400000">
            <a:off x="9713752" y="3407402"/>
            <a:ext cx="367715" cy="223736"/>
          </a:xfrm>
          <a:prstGeom prst="rightArrow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grpSp>
        <p:nvGrpSpPr>
          <p:cNvPr id="39" name="กลุ่ม 38">
            <a:extLst>
              <a:ext uri="{FF2B5EF4-FFF2-40B4-BE49-F238E27FC236}">
                <a16:creationId xmlns:a16="http://schemas.microsoft.com/office/drawing/2014/main" id="{A3FAD20D-1072-4F32-84FE-23046204FE5E}"/>
              </a:ext>
            </a:extLst>
          </p:cNvPr>
          <p:cNvGrpSpPr/>
          <p:nvPr/>
        </p:nvGrpSpPr>
        <p:grpSpPr>
          <a:xfrm>
            <a:off x="173543" y="1164945"/>
            <a:ext cx="3419475" cy="1591079"/>
            <a:chOff x="173543" y="1164945"/>
            <a:chExt cx="3419475" cy="1591079"/>
          </a:xfrm>
        </p:grpSpPr>
        <p:grpSp>
          <p:nvGrpSpPr>
            <p:cNvPr id="33" name="กลุ่ม 32">
              <a:extLst>
                <a:ext uri="{FF2B5EF4-FFF2-40B4-BE49-F238E27FC236}">
                  <a16:creationId xmlns:a16="http://schemas.microsoft.com/office/drawing/2014/main" id="{E96BAD43-12AA-4779-9C08-F93566A51146}"/>
                </a:ext>
              </a:extLst>
            </p:cNvPr>
            <p:cNvGrpSpPr/>
            <p:nvPr/>
          </p:nvGrpSpPr>
          <p:grpSpPr>
            <a:xfrm>
              <a:off x="422038" y="1406369"/>
              <a:ext cx="2980622" cy="1271140"/>
              <a:chOff x="75625" y="2971736"/>
              <a:chExt cx="2980622" cy="1271140"/>
            </a:xfrm>
          </p:grpSpPr>
          <p:pic>
            <p:nvPicPr>
              <p:cNvPr id="5" name="รูปภาพ 4">
                <a:extLst>
                  <a:ext uri="{FF2B5EF4-FFF2-40B4-BE49-F238E27FC236}">
                    <a16:creationId xmlns:a16="http://schemas.microsoft.com/office/drawing/2014/main" id="{F0630CBE-C4D4-46E9-844E-FBF597314F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5625" y="2971736"/>
                <a:ext cx="2980622" cy="330415"/>
              </a:xfrm>
              <a:prstGeom prst="rect">
                <a:avLst/>
              </a:prstGeom>
            </p:spPr>
          </p:pic>
          <p:sp>
            <p:nvSpPr>
              <p:cNvPr id="6" name="สี่เหลี่ยมผืนผ้า 5">
                <a:extLst>
                  <a:ext uri="{FF2B5EF4-FFF2-40B4-BE49-F238E27FC236}">
                    <a16:creationId xmlns:a16="http://schemas.microsoft.com/office/drawing/2014/main" id="{3B69B43A-E19A-4D42-941C-7578F1C70868}"/>
                  </a:ext>
                </a:extLst>
              </p:cNvPr>
              <p:cNvSpPr/>
              <p:nvPr/>
            </p:nvSpPr>
            <p:spPr>
              <a:xfrm>
                <a:off x="371538" y="3302151"/>
                <a:ext cx="238879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th-TH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เอนโทรปีไขว้ (</a:t>
                </a:r>
                <a:r>
                  <a:rPr lang="en-US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cross entropy)</a:t>
                </a:r>
                <a:endParaRPr lang="th-TH" sz="20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endParaRPr>
              </a:p>
            </p:txBody>
          </p:sp>
          <p:sp>
            <p:nvSpPr>
              <p:cNvPr id="17" name="สี่เหลี่ยมผืนผ้า 16">
                <a:extLst>
                  <a:ext uri="{FF2B5EF4-FFF2-40B4-BE49-F238E27FC236}">
                    <a16:creationId xmlns:a16="http://schemas.microsoft.com/office/drawing/2014/main" id="{6DF620FA-FA86-4224-B20E-297978436A09}"/>
                  </a:ext>
                </a:extLst>
              </p:cNvPr>
              <p:cNvSpPr/>
              <p:nvPr/>
            </p:nvSpPr>
            <p:spPr>
              <a:xfrm>
                <a:off x="530022" y="3719656"/>
                <a:ext cx="201369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b="1" i="0" dirty="0">
                    <a:effectLst/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( loss function )</a:t>
                </a:r>
                <a:endParaRPr lang="th-TH" dirty="0"/>
              </a:p>
            </p:txBody>
          </p:sp>
          <p:sp>
            <p:nvSpPr>
              <p:cNvPr id="19" name="สี่เหลี่ยมผืนผ้า 18">
                <a:extLst>
                  <a:ext uri="{FF2B5EF4-FFF2-40B4-BE49-F238E27FC236}">
                    <a16:creationId xmlns:a16="http://schemas.microsoft.com/office/drawing/2014/main" id="{6E609C18-F55F-415A-81EB-7A510AAB7053}"/>
                  </a:ext>
                </a:extLst>
              </p:cNvPr>
              <p:cNvSpPr/>
              <p:nvPr/>
            </p:nvSpPr>
            <p:spPr>
              <a:xfrm>
                <a:off x="511799" y="3534990"/>
                <a:ext cx="210826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th-TH" sz="1800" b="1" i="0" dirty="0">
                    <a:solidFill>
                      <a:srgbClr val="FF0000"/>
                    </a:solidFill>
                    <a:effectLst/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ความควรจะเป็น (</a:t>
                </a:r>
                <a:r>
                  <a:rPr lang="en-US" sz="1800" b="1" i="0" dirty="0">
                    <a:solidFill>
                      <a:srgbClr val="FF0000"/>
                    </a:solidFill>
                    <a:effectLst/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likelihood)</a:t>
                </a:r>
                <a:endParaRPr lang="th-TH" sz="1800" dirty="0">
                  <a:solidFill>
                    <a:srgbClr val="FF0000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endParaRPr>
              </a:p>
            </p:txBody>
          </p:sp>
        </p:grpSp>
        <p:sp>
          <p:nvSpPr>
            <p:cNvPr id="36" name="สี่เหลี่ยมผืนผ้า 35">
              <a:extLst>
                <a:ext uri="{FF2B5EF4-FFF2-40B4-BE49-F238E27FC236}">
                  <a16:creationId xmlns:a16="http://schemas.microsoft.com/office/drawing/2014/main" id="{59005B84-0114-4BD3-9514-C15007430D52}"/>
                </a:ext>
              </a:extLst>
            </p:cNvPr>
            <p:cNvSpPr/>
            <p:nvPr/>
          </p:nvSpPr>
          <p:spPr>
            <a:xfrm>
              <a:off x="173543" y="1164945"/>
              <a:ext cx="3419475" cy="1591079"/>
            </a:xfrm>
            <a:prstGeom prst="rect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  <p:grpSp>
        <p:nvGrpSpPr>
          <p:cNvPr id="40" name="กลุ่ม 39">
            <a:extLst>
              <a:ext uri="{FF2B5EF4-FFF2-40B4-BE49-F238E27FC236}">
                <a16:creationId xmlns:a16="http://schemas.microsoft.com/office/drawing/2014/main" id="{A9DA98C9-7B33-4ABE-8CA4-DD947DEADB3F}"/>
              </a:ext>
            </a:extLst>
          </p:cNvPr>
          <p:cNvGrpSpPr/>
          <p:nvPr/>
        </p:nvGrpSpPr>
        <p:grpSpPr>
          <a:xfrm>
            <a:off x="8181473" y="1164945"/>
            <a:ext cx="3587667" cy="1407736"/>
            <a:chOff x="300831" y="3625062"/>
            <a:chExt cx="3587667" cy="1407736"/>
          </a:xfrm>
        </p:grpSpPr>
        <p:sp>
          <p:nvSpPr>
            <p:cNvPr id="7" name="สี่เหลี่ยมผืนผ้า 6">
              <a:extLst>
                <a:ext uri="{FF2B5EF4-FFF2-40B4-BE49-F238E27FC236}">
                  <a16:creationId xmlns:a16="http://schemas.microsoft.com/office/drawing/2014/main" id="{2FEE13CE-80B0-4163-9F18-98356812604C}"/>
                </a:ext>
              </a:extLst>
            </p:cNvPr>
            <p:cNvSpPr/>
            <p:nvPr/>
          </p:nvSpPr>
          <p:spPr>
            <a:xfrm>
              <a:off x="332717" y="3647803"/>
              <a:ext cx="3555781" cy="138499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th-TH" b="1" i="0" dirty="0">
                  <a:solidFill>
                    <a:srgbClr val="000066"/>
                  </a:solidFill>
                  <a:effectLst/>
                  <a:latin typeface="TH Sarabun New" panose="020B0500040200020003" pitchFamily="34" charset="-34"/>
                  <a:cs typeface="TH Sarabun New" panose="020B0500040200020003" pitchFamily="34" charset="-34"/>
                </a:rPr>
                <a:t>อนุพันธ์ย่อย (</a:t>
              </a:r>
              <a:r>
                <a:rPr lang="en-US" b="1" i="0" dirty="0">
                  <a:solidFill>
                    <a:srgbClr val="000066"/>
                  </a:solidFill>
                  <a:effectLst/>
                  <a:latin typeface="TH Sarabun New" panose="020B0500040200020003" pitchFamily="34" charset="-34"/>
                  <a:cs typeface="TH Sarabun New" panose="020B0500040200020003" pitchFamily="34" charset="-34"/>
                </a:rPr>
                <a:t>partial derivative)</a:t>
              </a:r>
            </a:p>
            <a:p>
              <a:pPr algn="ctr"/>
              <a:r>
                <a:rPr lang="th-TH" b="1" dirty="0">
                  <a:solidFill>
                    <a:srgbClr val="000066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หรือ</a:t>
              </a:r>
              <a:endParaRPr lang="en-US" b="1" dirty="0">
                <a:solidFill>
                  <a:srgbClr val="000066"/>
                </a:solidFill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  <a:p>
              <a:pPr algn="ctr"/>
              <a:r>
                <a:rPr lang="th-TH" b="1" dirty="0">
                  <a:latin typeface="TH Sarabun New" panose="020B0500040200020003" pitchFamily="34" charset="-34"/>
                  <a:cs typeface="TH Sarabun New" panose="020B0500040200020003" pitchFamily="34" charset="-34"/>
                </a:rPr>
                <a:t>ค่าความชัน (</a:t>
              </a:r>
              <a:r>
                <a:rPr lang="en-US" b="1" dirty="0">
                  <a:latin typeface="TH Sarabun New" panose="020B0500040200020003" pitchFamily="34" charset="-34"/>
                  <a:cs typeface="TH Sarabun New" panose="020B0500040200020003" pitchFamily="34" charset="-34"/>
                </a:rPr>
                <a:t>gradient) </a:t>
              </a:r>
              <a:r>
                <a:rPr lang="en-US" b="0" i="0" dirty="0">
                  <a:solidFill>
                    <a:srgbClr val="000066"/>
                  </a:solidFill>
                  <a:effectLst/>
                  <a:latin typeface="TH Sarabun New" panose="020B0500040200020003" pitchFamily="34" charset="-34"/>
                  <a:cs typeface="TH Sarabun New" panose="020B0500040200020003" pitchFamily="34" charset="-34"/>
                </a:rPr>
                <a:t> </a:t>
              </a:r>
              <a:endParaRPr lang="th-TH" dirty="0"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  <p:sp>
          <p:nvSpPr>
            <p:cNvPr id="37" name="สี่เหลี่ยมผืนผ้า 36">
              <a:extLst>
                <a:ext uri="{FF2B5EF4-FFF2-40B4-BE49-F238E27FC236}">
                  <a16:creationId xmlns:a16="http://schemas.microsoft.com/office/drawing/2014/main" id="{4847B673-101B-4621-9B37-E520630297C9}"/>
                </a:ext>
              </a:extLst>
            </p:cNvPr>
            <p:cNvSpPr/>
            <p:nvPr/>
          </p:nvSpPr>
          <p:spPr>
            <a:xfrm>
              <a:off x="300831" y="3625062"/>
              <a:ext cx="3555781" cy="1384996"/>
            </a:xfrm>
            <a:prstGeom prst="rect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  <p:grpSp>
        <p:nvGrpSpPr>
          <p:cNvPr id="41" name="กลุ่ม 40">
            <a:extLst>
              <a:ext uri="{FF2B5EF4-FFF2-40B4-BE49-F238E27FC236}">
                <a16:creationId xmlns:a16="http://schemas.microsoft.com/office/drawing/2014/main" id="{D8D8700C-DD04-43C6-8A6D-0B061D5D175E}"/>
              </a:ext>
            </a:extLst>
          </p:cNvPr>
          <p:cNvGrpSpPr/>
          <p:nvPr/>
        </p:nvGrpSpPr>
        <p:grpSpPr>
          <a:xfrm>
            <a:off x="8574886" y="3808860"/>
            <a:ext cx="2869185" cy="2898686"/>
            <a:chOff x="4779390" y="3779142"/>
            <a:chExt cx="2869185" cy="2898686"/>
          </a:xfrm>
        </p:grpSpPr>
        <p:grpSp>
          <p:nvGrpSpPr>
            <p:cNvPr id="34" name="กลุ่ม 33">
              <a:extLst>
                <a:ext uri="{FF2B5EF4-FFF2-40B4-BE49-F238E27FC236}">
                  <a16:creationId xmlns:a16="http://schemas.microsoft.com/office/drawing/2014/main" id="{2B9FFCA4-7301-4D5C-B9BF-384D05FE5EFD}"/>
                </a:ext>
              </a:extLst>
            </p:cNvPr>
            <p:cNvGrpSpPr/>
            <p:nvPr/>
          </p:nvGrpSpPr>
          <p:grpSpPr>
            <a:xfrm>
              <a:off x="4970821" y="3804505"/>
              <a:ext cx="2355437" cy="2856032"/>
              <a:chOff x="8135979" y="1843794"/>
              <a:chExt cx="2743583" cy="3326670"/>
            </a:xfrm>
          </p:grpSpPr>
          <p:pic>
            <p:nvPicPr>
              <p:cNvPr id="20" name="รูปภาพ 19">
                <a:extLst>
                  <a:ext uri="{FF2B5EF4-FFF2-40B4-BE49-F238E27FC236}">
                    <a16:creationId xmlns:a16="http://schemas.microsoft.com/office/drawing/2014/main" id="{A5B833D2-406F-4E5D-950C-2C652CF6B9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135979" y="2641543"/>
                <a:ext cx="2743583" cy="847843"/>
              </a:xfrm>
              <a:prstGeom prst="rect">
                <a:avLst/>
              </a:prstGeom>
            </p:spPr>
          </p:pic>
          <p:pic>
            <p:nvPicPr>
              <p:cNvPr id="21" name="รูปภาพ 20">
                <a:extLst>
                  <a:ext uri="{FF2B5EF4-FFF2-40B4-BE49-F238E27FC236}">
                    <a16:creationId xmlns:a16="http://schemas.microsoft.com/office/drawing/2014/main" id="{8E7481F7-590E-44E7-98F5-E536378F50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198313" y="3758510"/>
                <a:ext cx="2486372" cy="819264"/>
              </a:xfrm>
              <a:prstGeom prst="rect">
                <a:avLst/>
              </a:prstGeom>
            </p:spPr>
          </p:pic>
          <p:sp>
            <p:nvSpPr>
              <p:cNvPr id="24" name="สี่เหลี่ยมผืนผ้า 23">
                <a:extLst>
                  <a:ext uri="{FF2B5EF4-FFF2-40B4-BE49-F238E27FC236}">
                    <a16:creationId xmlns:a16="http://schemas.microsoft.com/office/drawing/2014/main" id="{A0297786-2301-4EBE-B0DB-8DEF2ED500CB}"/>
                  </a:ext>
                </a:extLst>
              </p:cNvPr>
              <p:cNvSpPr/>
              <p:nvPr/>
            </p:nvSpPr>
            <p:spPr>
              <a:xfrm>
                <a:off x="8198313" y="1843794"/>
                <a:ext cx="939681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600" b="0" i="0" dirty="0">
                    <a:solidFill>
                      <a:srgbClr val="FF0000"/>
                    </a:solidFill>
                    <a:effectLst/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J </a:t>
                </a:r>
                <a:r>
                  <a:rPr lang="th-TH" sz="1600" b="0" i="0" dirty="0">
                    <a:solidFill>
                      <a:srgbClr val="FF0000"/>
                    </a:solidFill>
                    <a:effectLst/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เทียบกับ </a:t>
                </a:r>
                <a:r>
                  <a:rPr lang="en-US" sz="1600" b="0" i="0" dirty="0">
                    <a:solidFill>
                      <a:srgbClr val="FF0000"/>
                    </a:solidFill>
                    <a:effectLst/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w </a:t>
                </a:r>
                <a:endParaRPr lang="th-TH" sz="1600" dirty="0">
                  <a:solidFill>
                    <a:srgbClr val="FF0000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endParaRPr>
              </a:p>
            </p:txBody>
          </p:sp>
          <p:cxnSp>
            <p:nvCxnSpPr>
              <p:cNvPr id="26" name="ลูกศรเชื่อมต่อแบบตรง 25">
                <a:extLst>
                  <a:ext uri="{FF2B5EF4-FFF2-40B4-BE49-F238E27FC236}">
                    <a16:creationId xmlns:a16="http://schemas.microsoft.com/office/drawing/2014/main" id="{7AF6F8A6-62E7-4C6A-996A-D4E06F86C02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29109" y="2190117"/>
                <a:ext cx="1" cy="41885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สี่เหลี่ยมผืนผ้า 28">
                <a:extLst>
                  <a:ext uri="{FF2B5EF4-FFF2-40B4-BE49-F238E27FC236}">
                    <a16:creationId xmlns:a16="http://schemas.microsoft.com/office/drawing/2014/main" id="{67F947B4-FA6A-4D10-9EDC-0FD22C8994BF}"/>
                  </a:ext>
                </a:extLst>
              </p:cNvPr>
              <p:cNvSpPr/>
              <p:nvPr/>
            </p:nvSpPr>
            <p:spPr>
              <a:xfrm>
                <a:off x="8172896" y="4739577"/>
                <a:ext cx="912429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600" b="0" i="0" dirty="0">
                    <a:solidFill>
                      <a:srgbClr val="FF0000"/>
                    </a:solidFill>
                    <a:effectLst/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J </a:t>
                </a:r>
                <a:r>
                  <a:rPr lang="th-TH" sz="1600" b="0" i="0" dirty="0">
                    <a:solidFill>
                      <a:srgbClr val="FF0000"/>
                    </a:solidFill>
                    <a:effectLst/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เทียบกับ </a:t>
                </a:r>
                <a:r>
                  <a:rPr lang="en-US" sz="1600" dirty="0">
                    <a:solidFill>
                      <a:srgbClr val="FF0000"/>
                    </a:solidFill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B</a:t>
                </a:r>
                <a:r>
                  <a:rPr lang="en-US" sz="1600" b="0" i="0" dirty="0">
                    <a:solidFill>
                      <a:srgbClr val="FF0000"/>
                    </a:solidFill>
                    <a:effectLst/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 </a:t>
                </a:r>
                <a:endParaRPr lang="th-TH" sz="1600" dirty="0">
                  <a:solidFill>
                    <a:srgbClr val="FF0000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endParaRPr>
              </a:p>
            </p:txBody>
          </p:sp>
          <p:cxnSp>
            <p:nvCxnSpPr>
              <p:cNvPr id="31" name="ลูกศรเชื่อมต่อแบบตรง 30">
                <a:extLst>
                  <a:ext uri="{FF2B5EF4-FFF2-40B4-BE49-F238E27FC236}">
                    <a16:creationId xmlns:a16="http://schemas.microsoft.com/office/drawing/2014/main" id="{E6C5D889-2D6A-4367-AFC6-4BB5300A2723}"/>
                  </a:ext>
                </a:extLst>
              </p:cNvPr>
              <p:cNvCxnSpPr/>
              <p:nvPr/>
            </p:nvCxnSpPr>
            <p:spPr>
              <a:xfrm flipV="1">
                <a:off x="8629111" y="4433127"/>
                <a:ext cx="0" cy="26912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สี่เหลี่ยมผืนผ้า 31">
                <a:extLst>
                  <a:ext uri="{FF2B5EF4-FFF2-40B4-BE49-F238E27FC236}">
                    <a16:creationId xmlns:a16="http://schemas.microsoft.com/office/drawing/2014/main" id="{0F55556C-F55E-462B-B3F2-B2366E83E719}"/>
                  </a:ext>
                </a:extLst>
              </p:cNvPr>
              <p:cNvSpPr/>
              <p:nvPr/>
            </p:nvSpPr>
            <p:spPr>
              <a:xfrm>
                <a:off x="9102108" y="4647244"/>
                <a:ext cx="165622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b="1" i="0" dirty="0">
                    <a:effectLst/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( </a:t>
                </a:r>
                <a:r>
                  <a:rPr lang="th-TH" b="1" i="0" dirty="0">
                    <a:effectLst/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หาความชัน </a:t>
                </a:r>
                <a:r>
                  <a:rPr lang="en-US" b="1" i="0" dirty="0">
                    <a:effectLst/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)</a:t>
                </a:r>
                <a:endParaRPr lang="th-TH" b="1" dirty="0">
                  <a:latin typeface="TH Sarabun New" panose="020B0500040200020003" pitchFamily="34" charset="-34"/>
                  <a:cs typeface="TH Sarabun New" panose="020B0500040200020003" pitchFamily="34" charset="-34"/>
                </a:endParaRPr>
              </a:p>
            </p:txBody>
          </p:sp>
        </p:grpSp>
        <p:sp>
          <p:nvSpPr>
            <p:cNvPr id="38" name="สี่เหลี่ยมผืนผ้า 37">
              <a:extLst>
                <a:ext uri="{FF2B5EF4-FFF2-40B4-BE49-F238E27FC236}">
                  <a16:creationId xmlns:a16="http://schemas.microsoft.com/office/drawing/2014/main" id="{DC94FBC4-370B-4E4C-A9C8-2A1D3A9D33A1}"/>
                </a:ext>
              </a:extLst>
            </p:cNvPr>
            <p:cNvSpPr/>
            <p:nvPr/>
          </p:nvSpPr>
          <p:spPr>
            <a:xfrm>
              <a:off x="4779390" y="3779142"/>
              <a:ext cx="2869185" cy="2898686"/>
            </a:xfrm>
            <a:prstGeom prst="rect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  <p:sp>
        <p:nvSpPr>
          <p:cNvPr id="43" name="ลูกศร: ขวา 42">
            <a:extLst>
              <a:ext uri="{FF2B5EF4-FFF2-40B4-BE49-F238E27FC236}">
                <a16:creationId xmlns:a16="http://schemas.microsoft.com/office/drawing/2014/main" id="{6C0E4DD4-59F9-4402-ACBF-7610D9A0C472}"/>
              </a:ext>
            </a:extLst>
          </p:cNvPr>
          <p:cNvSpPr/>
          <p:nvPr/>
        </p:nvSpPr>
        <p:spPr>
          <a:xfrm>
            <a:off x="3991898" y="1819275"/>
            <a:ext cx="608677" cy="450649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4" name="สี่เหลี่ยมผืนผ้า 43">
            <a:extLst>
              <a:ext uri="{FF2B5EF4-FFF2-40B4-BE49-F238E27FC236}">
                <a16:creationId xmlns:a16="http://schemas.microsoft.com/office/drawing/2014/main" id="{DD890D65-5A67-4DB9-BF6F-82ECF8DCB800}"/>
              </a:ext>
            </a:extLst>
          </p:cNvPr>
          <p:cNvSpPr/>
          <p:nvPr/>
        </p:nvSpPr>
        <p:spPr>
          <a:xfrm>
            <a:off x="3855166" y="2244782"/>
            <a:ext cx="75052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1600" b="0" i="0" dirty="0">
                <a:solidFill>
                  <a:srgbClr val="FF0000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หาอนุพันธ์</a:t>
            </a:r>
            <a:endParaRPr lang="th-TH" sz="1600" dirty="0">
              <a:solidFill>
                <a:srgbClr val="FF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grpSp>
        <p:nvGrpSpPr>
          <p:cNvPr id="46" name="กลุ่ม 45">
            <a:extLst>
              <a:ext uri="{FF2B5EF4-FFF2-40B4-BE49-F238E27FC236}">
                <a16:creationId xmlns:a16="http://schemas.microsoft.com/office/drawing/2014/main" id="{A9AB2F53-2410-4E5D-BFD5-34C392FB274F}"/>
              </a:ext>
            </a:extLst>
          </p:cNvPr>
          <p:cNvGrpSpPr/>
          <p:nvPr/>
        </p:nvGrpSpPr>
        <p:grpSpPr>
          <a:xfrm>
            <a:off x="4761762" y="1164945"/>
            <a:ext cx="2691784" cy="1980496"/>
            <a:chOff x="4761762" y="1164945"/>
            <a:chExt cx="2691784" cy="1980496"/>
          </a:xfrm>
        </p:grpSpPr>
        <p:pic>
          <p:nvPicPr>
            <p:cNvPr id="42" name="รูปภาพ 41">
              <a:extLst>
                <a:ext uri="{FF2B5EF4-FFF2-40B4-BE49-F238E27FC236}">
                  <a16:creationId xmlns:a16="http://schemas.microsoft.com/office/drawing/2014/main" id="{09FA4B4A-5B6D-4DA7-9F39-D4188603C7A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761762" y="1425015"/>
              <a:ext cx="2524477" cy="1495634"/>
            </a:xfrm>
            <a:prstGeom prst="rect">
              <a:avLst/>
            </a:prstGeom>
          </p:spPr>
        </p:pic>
        <p:sp>
          <p:nvSpPr>
            <p:cNvPr id="45" name="สี่เหลี่ยมผืนผ้า 44">
              <a:extLst>
                <a:ext uri="{FF2B5EF4-FFF2-40B4-BE49-F238E27FC236}">
                  <a16:creationId xmlns:a16="http://schemas.microsoft.com/office/drawing/2014/main" id="{E77E0E94-CAFC-438B-8FF4-48242A661D85}"/>
                </a:ext>
              </a:extLst>
            </p:cNvPr>
            <p:cNvSpPr/>
            <p:nvPr/>
          </p:nvSpPr>
          <p:spPr>
            <a:xfrm>
              <a:off x="4761762" y="1164945"/>
              <a:ext cx="2691784" cy="1980496"/>
            </a:xfrm>
            <a:prstGeom prst="rect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  <p:grpSp>
        <p:nvGrpSpPr>
          <p:cNvPr id="47" name="กลุ่ม 46">
            <a:extLst>
              <a:ext uri="{FF2B5EF4-FFF2-40B4-BE49-F238E27FC236}">
                <a16:creationId xmlns:a16="http://schemas.microsoft.com/office/drawing/2014/main" id="{E682F1D0-5BF2-4E00-B920-A44C86ED243B}"/>
              </a:ext>
            </a:extLst>
          </p:cNvPr>
          <p:cNvGrpSpPr/>
          <p:nvPr/>
        </p:nvGrpSpPr>
        <p:grpSpPr>
          <a:xfrm>
            <a:off x="74769" y="5743213"/>
            <a:ext cx="3437198" cy="876404"/>
            <a:chOff x="4038600" y="3177511"/>
            <a:chExt cx="3928748" cy="1001738"/>
          </a:xfrm>
        </p:grpSpPr>
        <p:grpSp>
          <p:nvGrpSpPr>
            <p:cNvPr id="48" name="กลุ่ม 47">
              <a:extLst>
                <a:ext uri="{FF2B5EF4-FFF2-40B4-BE49-F238E27FC236}">
                  <a16:creationId xmlns:a16="http://schemas.microsoft.com/office/drawing/2014/main" id="{A3314524-9F0A-45AD-A9C6-E51D8FC7DCE7}"/>
                </a:ext>
              </a:extLst>
            </p:cNvPr>
            <p:cNvGrpSpPr/>
            <p:nvPr/>
          </p:nvGrpSpPr>
          <p:grpSpPr>
            <a:xfrm>
              <a:off x="4090050" y="3279741"/>
              <a:ext cx="3877298" cy="899508"/>
              <a:chOff x="4090050" y="3279741"/>
              <a:chExt cx="3877298" cy="899508"/>
            </a:xfrm>
          </p:grpSpPr>
          <p:pic>
            <p:nvPicPr>
              <p:cNvPr id="50" name="รูปภาพ 49">
                <a:extLst>
                  <a:ext uri="{FF2B5EF4-FFF2-40B4-BE49-F238E27FC236}">
                    <a16:creationId xmlns:a16="http://schemas.microsoft.com/office/drawing/2014/main" id="{1FE2F0D7-084D-4ECD-AE7D-2030297310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121362" y="3422233"/>
                <a:ext cx="3845986" cy="757016"/>
              </a:xfrm>
              <a:prstGeom prst="rect">
                <a:avLst/>
              </a:prstGeom>
            </p:spPr>
          </p:pic>
          <p:sp>
            <p:nvSpPr>
              <p:cNvPr id="51" name="สี่เหลี่ยมผืนผ้า 50">
                <a:extLst>
                  <a:ext uri="{FF2B5EF4-FFF2-40B4-BE49-F238E27FC236}">
                    <a16:creationId xmlns:a16="http://schemas.microsoft.com/office/drawing/2014/main" id="{7BA12655-DB6F-4509-8501-EA2DA6AC1935}"/>
                  </a:ext>
                </a:extLst>
              </p:cNvPr>
              <p:cNvSpPr/>
              <p:nvPr/>
            </p:nvSpPr>
            <p:spPr>
              <a:xfrm>
                <a:off x="4090050" y="3279741"/>
                <a:ext cx="1733167" cy="2616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050" dirty="0">
                    <a:latin typeface="Arial Black" panose="020B0A04020102020204" pitchFamily="34" charset="0"/>
                    <a:cs typeface="Aharoni" panose="020B0604020202020204" pitchFamily="2" charset="-79"/>
                  </a:rPr>
                  <a:t>sigmoid</a:t>
                </a:r>
              </a:p>
            </p:txBody>
          </p:sp>
        </p:grpSp>
        <p:sp>
          <p:nvSpPr>
            <p:cNvPr id="49" name="สี่เหลี่ยมผืนผ้า 48">
              <a:extLst>
                <a:ext uri="{FF2B5EF4-FFF2-40B4-BE49-F238E27FC236}">
                  <a16:creationId xmlns:a16="http://schemas.microsoft.com/office/drawing/2014/main" id="{889BAB5E-6528-4D1E-B8AD-E12F0C9AEFB4}"/>
                </a:ext>
              </a:extLst>
            </p:cNvPr>
            <p:cNvSpPr/>
            <p:nvPr/>
          </p:nvSpPr>
          <p:spPr>
            <a:xfrm>
              <a:off x="4038600" y="3177511"/>
              <a:ext cx="3928748" cy="990134"/>
            </a:xfrm>
            <a:prstGeom prst="rect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  <p:grpSp>
        <p:nvGrpSpPr>
          <p:cNvPr id="55" name="กลุ่ม 54">
            <a:extLst>
              <a:ext uri="{FF2B5EF4-FFF2-40B4-BE49-F238E27FC236}">
                <a16:creationId xmlns:a16="http://schemas.microsoft.com/office/drawing/2014/main" id="{8095FC5A-BF9B-45F3-AC25-2B74C6781D20}"/>
              </a:ext>
            </a:extLst>
          </p:cNvPr>
          <p:cNvGrpSpPr/>
          <p:nvPr/>
        </p:nvGrpSpPr>
        <p:grpSpPr>
          <a:xfrm>
            <a:off x="4371437" y="4900923"/>
            <a:ext cx="3631656" cy="1857623"/>
            <a:chOff x="4029017" y="4462704"/>
            <a:chExt cx="3631656" cy="1857623"/>
          </a:xfrm>
        </p:grpSpPr>
        <p:pic>
          <p:nvPicPr>
            <p:cNvPr id="53" name="รูปภาพ 52">
              <a:extLst>
                <a:ext uri="{FF2B5EF4-FFF2-40B4-BE49-F238E27FC236}">
                  <a16:creationId xmlns:a16="http://schemas.microsoft.com/office/drawing/2014/main" id="{43CC2A06-D055-4D1B-BC7F-5709BAE142C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223475" y="4697424"/>
              <a:ext cx="3437198" cy="1471121"/>
            </a:xfrm>
            <a:prstGeom prst="rect">
              <a:avLst/>
            </a:prstGeom>
          </p:spPr>
        </p:pic>
        <p:sp>
          <p:nvSpPr>
            <p:cNvPr id="54" name="สี่เหลี่ยมผืนผ้า 53">
              <a:extLst>
                <a:ext uri="{FF2B5EF4-FFF2-40B4-BE49-F238E27FC236}">
                  <a16:creationId xmlns:a16="http://schemas.microsoft.com/office/drawing/2014/main" id="{61021441-F383-44C8-8511-8CA4EC9A4DDB}"/>
                </a:ext>
              </a:extLst>
            </p:cNvPr>
            <p:cNvSpPr/>
            <p:nvPr/>
          </p:nvSpPr>
          <p:spPr>
            <a:xfrm>
              <a:off x="4029017" y="4462704"/>
              <a:ext cx="3609153" cy="1857623"/>
            </a:xfrm>
            <a:prstGeom prst="rect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  <p:sp>
        <p:nvSpPr>
          <p:cNvPr id="56" name="ลูกศร: ขวา 55">
            <a:extLst>
              <a:ext uri="{FF2B5EF4-FFF2-40B4-BE49-F238E27FC236}">
                <a16:creationId xmlns:a16="http://schemas.microsoft.com/office/drawing/2014/main" id="{23547CFE-4F39-4EF6-978D-F498DDB31CB9}"/>
              </a:ext>
            </a:extLst>
          </p:cNvPr>
          <p:cNvSpPr/>
          <p:nvPr/>
        </p:nvSpPr>
        <p:spPr>
          <a:xfrm>
            <a:off x="3652922" y="6038585"/>
            <a:ext cx="608677" cy="450649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7" name="สี่เหลี่ยมผืนผ้า 56">
            <a:extLst>
              <a:ext uri="{FF2B5EF4-FFF2-40B4-BE49-F238E27FC236}">
                <a16:creationId xmlns:a16="http://schemas.microsoft.com/office/drawing/2014/main" id="{97810F31-0272-4C2E-9397-8BE28E1B8DEC}"/>
              </a:ext>
            </a:extLst>
          </p:cNvPr>
          <p:cNvSpPr/>
          <p:nvPr/>
        </p:nvSpPr>
        <p:spPr>
          <a:xfrm>
            <a:off x="3611390" y="6437487"/>
            <a:ext cx="75052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1600" b="0" i="0" dirty="0">
                <a:solidFill>
                  <a:srgbClr val="FF0000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หาอนุพันธ์</a:t>
            </a:r>
            <a:endParaRPr lang="th-TH" sz="1600" dirty="0">
              <a:solidFill>
                <a:srgbClr val="FF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cxnSp>
        <p:nvCxnSpPr>
          <p:cNvPr id="65" name="ลูกศรเชื่อมต่อแบบตรง 64">
            <a:extLst>
              <a:ext uri="{FF2B5EF4-FFF2-40B4-BE49-F238E27FC236}">
                <a16:creationId xmlns:a16="http://schemas.microsoft.com/office/drawing/2014/main" id="{03E984C4-A8B2-4C95-9865-7C71973554B4}"/>
              </a:ext>
            </a:extLst>
          </p:cNvPr>
          <p:cNvCxnSpPr/>
          <p:nvPr/>
        </p:nvCxnSpPr>
        <p:spPr>
          <a:xfrm>
            <a:off x="3957260" y="5706937"/>
            <a:ext cx="0" cy="2503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ลูกศร: ขวา 66">
            <a:extLst>
              <a:ext uri="{FF2B5EF4-FFF2-40B4-BE49-F238E27FC236}">
                <a16:creationId xmlns:a16="http://schemas.microsoft.com/office/drawing/2014/main" id="{BDC27EF9-A303-45D1-91ED-9957BAC09259}"/>
              </a:ext>
            </a:extLst>
          </p:cNvPr>
          <p:cNvSpPr/>
          <p:nvPr/>
        </p:nvSpPr>
        <p:spPr>
          <a:xfrm rot="16200000">
            <a:off x="5844448" y="4620999"/>
            <a:ext cx="203979" cy="1551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grpSp>
        <p:nvGrpSpPr>
          <p:cNvPr id="70" name="กลุ่ม 69">
            <a:extLst>
              <a:ext uri="{FF2B5EF4-FFF2-40B4-BE49-F238E27FC236}">
                <a16:creationId xmlns:a16="http://schemas.microsoft.com/office/drawing/2014/main" id="{2E86D8EE-14B2-4F87-A871-B64BCFE50E23}"/>
              </a:ext>
            </a:extLst>
          </p:cNvPr>
          <p:cNvGrpSpPr/>
          <p:nvPr/>
        </p:nvGrpSpPr>
        <p:grpSpPr>
          <a:xfrm>
            <a:off x="3325830" y="3527570"/>
            <a:ext cx="4326291" cy="1046215"/>
            <a:chOff x="1883280" y="3519270"/>
            <a:chExt cx="4326291" cy="1046215"/>
          </a:xfrm>
        </p:grpSpPr>
        <p:pic>
          <p:nvPicPr>
            <p:cNvPr id="66" name="รูปภาพ 65">
              <a:extLst>
                <a:ext uri="{FF2B5EF4-FFF2-40B4-BE49-F238E27FC236}">
                  <a16:creationId xmlns:a16="http://schemas.microsoft.com/office/drawing/2014/main" id="{ED9D12E4-1006-4829-A845-C87BCB807DF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051521" y="3533353"/>
              <a:ext cx="3972479" cy="800212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</p:pic>
        <p:sp>
          <p:nvSpPr>
            <p:cNvPr id="68" name="สี่เหลี่ยมผืนผ้า 67">
              <a:extLst>
                <a:ext uri="{FF2B5EF4-FFF2-40B4-BE49-F238E27FC236}">
                  <a16:creationId xmlns:a16="http://schemas.microsoft.com/office/drawing/2014/main" id="{F339920F-8422-44B1-80A6-05BAF10C60A5}"/>
                </a:ext>
              </a:extLst>
            </p:cNvPr>
            <p:cNvSpPr/>
            <p:nvPr/>
          </p:nvSpPr>
          <p:spPr>
            <a:xfrm>
              <a:off x="2841222" y="4196153"/>
              <a:ext cx="237116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th-TH" sz="1800" b="1" i="0" dirty="0">
                  <a:effectLst/>
                  <a:latin typeface="TH Sarabun New" panose="020B0500040200020003" pitchFamily="34" charset="-34"/>
                  <a:cs typeface="TH Sarabun New" panose="020B0500040200020003" pitchFamily="34" charset="-34"/>
                </a:rPr>
                <a:t>ความชันของค่าเสียหายเทียบกับ </a:t>
              </a:r>
              <a:r>
                <a:rPr lang="en-US" sz="1800" b="1" i="0" dirty="0">
                  <a:effectLst/>
                  <a:latin typeface="TH Sarabun New" panose="020B0500040200020003" pitchFamily="34" charset="-34"/>
                  <a:cs typeface="TH Sarabun New" panose="020B0500040200020003" pitchFamily="34" charset="-34"/>
                </a:rPr>
                <a:t>ai</a:t>
              </a:r>
              <a:endParaRPr lang="th-TH" sz="1800" b="1" dirty="0"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  <p:sp>
          <p:nvSpPr>
            <p:cNvPr id="69" name="สี่เหลี่ยมผืนผ้า 68">
              <a:extLst>
                <a:ext uri="{FF2B5EF4-FFF2-40B4-BE49-F238E27FC236}">
                  <a16:creationId xmlns:a16="http://schemas.microsoft.com/office/drawing/2014/main" id="{2C419BBB-93AF-4656-9CB1-8A5D0461B09E}"/>
                </a:ext>
              </a:extLst>
            </p:cNvPr>
            <p:cNvSpPr/>
            <p:nvPr/>
          </p:nvSpPr>
          <p:spPr>
            <a:xfrm>
              <a:off x="1883280" y="3519270"/>
              <a:ext cx="4326291" cy="1025577"/>
            </a:xfrm>
            <a:prstGeom prst="rect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  <p:sp>
        <p:nvSpPr>
          <p:cNvPr id="71" name="ลูกศร: ขวา 70">
            <a:extLst>
              <a:ext uri="{FF2B5EF4-FFF2-40B4-BE49-F238E27FC236}">
                <a16:creationId xmlns:a16="http://schemas.microsoft.com/office/drawing/2014/main" id="{D2FEE5C5-A414-4632-8102-4CED6DE76595}"/>
              </a:ext>
            </a:extLst>
          </p:cNvPr>
          <p:cNvSpPr/>
          <p:nvPr/>
        </p:nvSpPr>
        <p:spPr>
          <a:xfrm rot="5400000">
            <a:off x="5844448" y="3272366"/>
            <a:ext cx="203979" cy="1551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grpSp>
        <p:nvGrpSpPr>
          <p:cNvPr id="80" name="กลุ่ม 79">
            <a:extLst>
              <a:ext uri="{FF2B5EF4-FFF2-40B4-BE49-F238E27FC236}">
                <a16:creationId xmlns:a16="http://schemas.microsoft.com/office/drawing/2014/main" id="{EA1FDBA6-B399-4CD5-BFA2-38828769819B}"/>
              </a:ext>
            </a:extLst>
          </p:cNvPr>
          <p:cNvGrpSpPr/>
          <p:nvPr/>
        </p:nvGrpSpPr>
        <p:grpSpPr>
          <a:xfrm>
            <a:off x="212769" y="2913981"/>
            <a:ext cx="2920547" cy="2327076"/>
            <a:chOff x="0" y="2823768"/>
            <a:chExt cx="2920547" cy="2327076"/>
          </a:xfrm>
        </p:grpSpPr>
        <p:pic>
          <p:nvPicPr>
            <p:cNvPr id="73" name="รูปภาพ 72">
              <a:extLst>
                <a:ext uri="{FF2B5EF4-FFF2-40B4-BE49-F238E27FC236}">
                  <a16:creationId xmlns:a16="http://schemas.microsoft.com/office/drawing/2014/main" id="{0E40EB43-CC21-4506-9B3A-4E2E9585AC6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65286" y="2904780"/>
              <a:ext cx="2691361" cy="756001"/>
            </a:xfrm>
            <a:prstGeom prst="rect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</p:pic>
        <p:pic>
          <p:nvPicPr>
            <p:cNvPr id="74" name="รูปภาพ 73">
              <a:extLst>
                <a:ext uri="{FF2B5EF4-FFF2-40B4-BE49-F238E27FC236}">
                  <a16:creationId xmlns:a16="http://schemas.microsoft.com/office/drawing/2014/main" id="{431B13E8-516C-4E99-9EC0-473D7FD9E2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5525" y="4341865"/>
              <a:ext cx="1467055" cy="714475"/>
            </a:xfrm>
            <a:prstGeom prst="rect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</p:pic>
        <p:pic>
          <p:nvPicPr>
            <p:cNvPr id="75" name="รูปภาพ 74">
              <a:extLst>
                <a:ext uri="{FF2B5EF4-FFF2-40B4-BE49-F238E27FC236}">
                  <a16:creationId xmlns:a16="http://schemas.microsoft.com/office/drawing/2014/main" id="{0CA2ECE7-96BA-42B7-86FD-7B98705364F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705173" y="4393109"/>
              <a:ext cx="1066949" cy="657317"/>
            </a:xfrm>
            <a:prstGeom prst="rect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</p:pic>
        <p:sp>
          <p:nvSpPr>
            <p:cNvPr id="76" name="ลูกศร: ขวา 75">
              <a:extLst>
                <a:ext uri="{FF2B5EF4-FFF2-40B4-BE49-F238E27FC236}">
                  <a16:creationId xmlns:a16="http://schemas.microsoft.com/office/drawing/2014/main" id="{4595FE2C-396B-4776-84A1-58043A9C51F2}"/>
                </a:ext>
              </a:extLst>
            </p:cNvPr>
            <p:cNvSpPr/>
            <p:nvPr/>
          </p:nvSpPr>
          <p:spPr>
            <a:xfrm rot="5400000">
              <a:off x="638937" y="3767482"/>
              <a:ext cx="608677" cy="450649"/>
            </a:xfrm>
            <a:prstGeom prst="rightArrow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77" name="ลูกศร: ขวา 76">
              <a:extLst>
                <a:ext uri="{FF2B5EF4-FFF2-40B4-BE49-F238E27FC236}">
                  <a16:creationId xmlns:a16="http://schemas.microsoft.com/office/drawing/2014/main" id="{F452BCEC-37B9-4644-B1F4-60812881C129}"/>
                </a:ext>
              </a:extLst>
            </p:cNvPr>
            <p:cNvSpPr/>
            <p:nvPr/>
          </p:nvSpPr>
          <p:spPr>
            <a:xfrm rot="5400000">
              <a:off x="1859748" y="3781684"/>
              <a:ext cx="608677" cy="450649"/>
            </a:xfrm>
            <a:prstGeom prst="rightArrow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78" name="สี่เหลี่ยมผืนผ้า 77">
              <a:extLst>
                <a:ext uri="{FF2B5EF4-FFF2-40B4-BE49-F238E27FC236}">
                  <a16:creationId xmlns:a16="http://schemas.microsoft.com/office/drawing/2014/main" id="{002EC2CD-D52F-4B7B-A79F-F7A0B6DF7E52}"/>
                </a:ext>
              </a:extLst>
            </p:cNvPr>
            <p:cNvSpPr/>
            <p:nvPr/>
          </p:nvSpPr>
          <p:spPr>
            <a:xfrm>
              <a:off x="1161820" y="3794829"/>
              <a:ext cx="750526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th-TH" sz="1600" b="0" i="0" dirty="0">
                  <a:solidFill>
                    <a:srgbClr val="FF0000"/>
                  </a:solidFill>
                  <a:effectLst/>
                  <a:latin typeface="TH Sarabun New" panose="020B0500040200020003" pitchFamily="34" charset="-34"/>
                  <a:cs typeface="TH Sarabun New" panose="020B0500040200020003" pitchFamily="34" charset="-34"/>
                </a:rPr>
                <a:t>หาอนุพันธ์</a:t>
              </a:r>
              <a:endParaRPr lang="th-TH" sz="1600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  <p:sp>
          <p:nvSpPr>
            <p:cNvPr id="79" name="สี่เหลี่ยมผืนผ้า 78">
              <a:extLst>
                <a:ext uri="{FF2B5EF4-FFF2-40B4-BE49-F238E27FC236}">
                  <a16:creationId xmlns:a16="http://schemas.microsoft.com/office/drawing/2014/main" id="{2A92D5EA-1086-4F1E-BE34-1C454027F60D}"/>
                </a:ext>
              </a:extLst>
            </p:cNvPr>
            <p:cNvSpPr/>
            <p:nvPr/>
          </p:nvSpPr>
          <p:spPr>
            <a:xfrm>
              <a:off x="0" y="2823768"/>
              <a:ext cx="2920547" cy="2327076"/>
            </a:xfrm>
            <a:prstGeom prst="rect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  <p:sp>
        <p:nvSpPr>
          <p:cNvPr id="83" name="กล่องข้อความ 82">
            <a:extLst>
              <a:ext uri="{FF2B5EF4-FFF2-40B4-BE49-F238E27FC236}">
                <a16:creationId xmlns:a16="http://schemas.microsoft.com/office/drawing/2014/main" id="{388BA81A-44DB-498D-88DA-C6D6CC9BDC40}"/>
              </a:ext>
            </a:extLst>
          </p:cNvPr>
          <p:cNvSpPr txBox="1"/>
          <p:nvPr/>
        </p:nvSpPr>
        <p:spPr>
          <a:xfrm>
            <a:off x="6104613" y="3133501"/>
            <a:ext cx="5934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1600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แทนค่า</a:t>
            </a:r>
          </a:p>
        </p:txBody>
      </p:sp>
      <p:sp>
        <p:nvSpPr>
          <p:cNvPr id="85" name="กล่องข้อความ 84">
            <a:extLst>
              <a:ext uri="{FF2B5EF4-FFF2-40B4-BE49-F238E27FC236}">
                <a16:creationId xmlns:a16="http://schemas.microsoft.com/office/drawing/2014/main" id="{A807EAF5-5632-47EF-A52D-2051EDF0232E}"/>
              </a:ext>
            </a:extLst>
          </p:cNvPr>
          <p:cNvSpPr txBox="1"/>
          <p:nvPr/>
        </p:nvSpPr>
        <p:spPr>
          <a:xfrm>
            <a:off x="6072754" y="4573222"/>
            <a:ext cx="5934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1600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แทนค่า</a:t>
            </a:r>
          </a:p>
        </p:txBody>
      </p:sp>
      <p:sp>
        <p:nvSpPr>
          <p:cNvPr id="86" name="Rectangle 1">
            <a:extLst>
              <a:ext uri="{FF2B5EF4-FFF2-40B4-BE49-F238E27FC236}">
                <a16:creationId xmlns:a16="http://schemas.microsoft.com/office/drawing/2014/main" id="{C44629DB-ACE7-4BC1-8930-6890B4D5E4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8294" y="710974"/>
            <a:ext cx="2228850" cy="307777"/>
          </a:xfrm>
          <a:prstGeom prst="rect">
            <a:avLst/>
          </a:prstGeom>
          <a:solidFill>
            <a:srgbClr val="F5F2F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h-TH" altLang="th-TH" sz="1000" b="0" i="0" u="none" strike="noStrike" cap="none" normalizeH="0" baseline="0" dirty="0" err="1">
                <a:ln>
                  <a:noFill/>
                </a:ln>
                <a:solidFill>
                  <a:srgbClr val="0077AA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th-TH" altLang="th-TH" sz="1000" b="0" i="0" u="none" strike="noStrike" cap="none" normalizeH="0" baseline="0" dirty="0" err="1">
                <a:ln>
                  <a:noFill/>
                </a:ln>
                <a:solidFill>
                  <a:srgbClr val="DD4A68"/>
                </a:solidFill>
                <a:effectLst/>
                <a:latin typeface="Consolas" panose="020B0609020204030204" pitchFamily="49" charset="0"/>
              </a:rPr>
              <a:t>ha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DD4A68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kumimoji="0" lang="th-TH" altLang="th-TH" sz="1000" b="0" i="0" u="none" strike="noStrike" cap="none" normalizeH="0" baseline="0" dirty="0" err="1">
                <a:ln>
                  <a:noFill/>
                </a:ln>
                <a:solidFill>
                  <a:srgbClr val="DD4A68"/>
                </a:solidFill>
                <a:effectLst/>
                <a:latin typeface="Consolas" panose="020B0609020204030204" pitchFamily="49" charset="0"/>
              </a:rPr>
              <a:t>entropy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z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):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th-TH" altLang="th-TH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  </a:t>
            </a:r>
            <a:r>
              <a:rPr kumimoji="0" lang="th-TH" altLang="th-TH" sz="1000" b="0" i="0" u="none" strike="noStrike" cap="none" normalizeH="0" baseline="0" dirty="0" err="1">
                <a:ln>
                  <a:noFill/>
                </a:ln>
                <a:solidFill>
                  <a:srgbClr val="0077AA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A6E3A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z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A6E3A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kumimoji="0" lang="th-TH" altLang="th-TH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np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th-TH" altLang="th-TH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A6E3A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A6E3A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z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A6E3A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kumimoji="0" lang="th-TH" altLang="th-TH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np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th-TH" altLang="th-TH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A6E3A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))</a:t>
            </a:r>
            <a:r>
              <a:rPr kumimoji="0" lang="th-TH" altLang="th-TH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th-TH" altLang="th-TH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สี่เหลี่ยมผืนผ้า 3">
            <a:extLst>
              <a:ext uri="{FF2B5EF4-FFF2-40B4-BE49-F238E27FC236}">
                <a16:creationId xmlns:a16="http://schemas.microsoft.com/office/drawing/2014/main" id="{76DF1846-58E7-4DA4-AE6A-3CDA05FB208C}"/>
              </a:ext>
            </a:extLst>
          </p:cNvPr>
          <p:cNvSpPr/>
          <p:nvPr/>
        </p:nvSpPr>
        <p:spPr>
          <a:xfrm>
            <a:off x="717951" y="5762425"/>
            <a:ext cx="25346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1800" b="1" dirty="0">
                <a:solidFill>
                  <a:srgbClr val="000066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(</a:t>
            </a:r>
            <a:r>
              <a:rPr lang="en-US" sz="1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activation function</a:t>
            </a:r>
            <a:r>
              <a:rPr lang="en-US" sz="1800" b="1" dirty="0">
                <a:solidFill>
                  <a:srgbClr val="000066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)</a:t>
            </a:r>
            <a:endParaRPr lang="th-TH" sz="1800" dirty="0"/>
          </a:p>
        </p:txBody>
      </p:sp>
    </p:spTree>
    <p:extLst>
      <p:ext uri="{BB962C8B-B14F-4D97-AF65-F5344CB8AC3E}">
        <p14:creationId xmlns:p14="http://schemas.microsoft.com/office/powerpoint/2010/main" val="7593300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กลุ่ม 7">
            <a:extLst>
              <a:ext uri="{FF2B5EF4-FFF2-40B4-BE49-F238E27FC236}">
                <a16:creationId xmlns:a16="http://schemas.microsoft.com/office/drawing/2014/main" id="{C10959F0-B4A4-489A-A832-D3EDAC59BABB}"/>
              </a:ext>
            </a:extLst>
          </p:cNvPr>
          <p:cNvGrpSpPr/>
          <p:nvPr/>
        </p:nvGrpSpPr>
        <p:grpSpPr>
          <a:xfrm>
            <a:off x="270594" y="3009710"/>
            <a:ext cx="2869185" cy="2898686"/>
            <a:chOff x="4779390" y="3779142"/>
            <a:chExt cx="2869185" cy="2898686"/>
          </a:xfrm>
        </p:grpSpPr>
        <p:grpSp>
          <p:nvGrpSpPr>
            <p:cNvPr id="9" name="กลุ่ม 8">
              <a:extLst>
                <a:ext uri="{FF2B5EF4-FFF2-40B4-BE49-F238E27FC236}">
                  <a16:creationId xmlns:a16="http://schemas.microsoft.com/office/drawing/2014/main" id="{97DDA620-66B0-4CE5-833E-9E9AECE1C741}"/>
                </a:ext>
              </a:extLst>
            </p:cNvPr>
            <p:cNvGrpSpPr/>
            <p:nvPr/>
          </p:nvGrpSpPr>
          <p:grpSpPr>
            <a:xfrm>
              <a:off x="4970821" y="3804505"/>
              <a:ext cx="2355437" cy="2856032"/>
              <a:chOff x="8135979" y="1843794"/>
              <a:chExt cx="2743583" cy="3326670"/>
            </a:xfrm>
          </p:grpSpPr>
          <p:pic>
            <p:nvPicPr>
              <p:cNvPr id="11" name="รูปภาพ 10">
                <a:extLst>
                  <a:ext uri="{FF2B5EF4-FFF2-40B4-BE49-F238E27FC236}">
                    <a16:creationId xmlns:a16="http://schemas.microsoft.com/office/drawing/2014/main" id="{ADEF55BF-5232-4805-94FC-4FF98EE5A0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135979" y="2641543"/>
                <a:ext cx="2743583" cy="847843"/>
              </a:xfrm>
              <a:prstGeom prst="rect">
                <a:avLst/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</p:pic>
          <p:pic>
            <p:nvPicPr>
              <p:cNvPr id="12" name="รูปภาพ 11">
                <a:extLst>
                  <a:ext uri="{FF2B5EF4-FFF2-40B4-BE49-F238E27FC236}">
                    <a16:creationId xmlns:a16="http://schemas.microsoft.com/office/drawing/2014/main" id="{B3A09C0D-0387-4870-B0B7-4E21D0BADD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198313" y="3758510"/>
                <a:ext cx="2486372" cy="819264"/>
              </a:xfrm>
              <a:prstGeom prst="rect">
                <a:avLst/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</p:pic>
          <p:sp>
            <p:nvSpPr>
              <p:cNvPr id="13" name="สี่เหลี่ยมผืนผ้า 12">
                <a:extLst>
                  <a:ext uri="{FF2B5EF4-FFF2-40B4-BE49-F238E27FC236}">
                    <a16:creationId xmlns:a16="http://schemas.microsoft.com/office/drawing/2014/main" id="{65D2DA10-3443-4D79-A8C7-2A7E90E97AAE}"/>
                  </a:ext>
                </a:extLst>
              </p:cNvPr>
              <p:cNvSpPr/>
              <p:nvPr/>
            </p:nvSpPr>
            <p:spPr>
              <a:xfrm>
                <a:off x="8198313" y="1843794"/>
                <a:ext cx="939681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600" b="0" i="0" dirty="0">
                    <a:solidFill>
                      <a:srgbClr val="FF0000"/>
                    </a:solidFill>
                    <a:effectLst/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J </a:t>
                </a:r>
                <a:r>
                  <a:rPr lang="th-TH" sz="1600" b="0" i="0" dirty="0">
                    <a:solidFill>
                      <a:srgbClr val="FF0000"/>
                    </a:solidFill>
                    <a:effectLst/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เทียบกับ </a:t>
                </a:r>
                <a:r>
                  <a:rPr lang="en-US" sz="1600" b="0" i="0" dirty="0">
                    <a:solidFill>
                      <a:srgbClr val="FF0000"/>
                    </a:solidFill>
                    <a:effectLst/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w </a:t>
                </a:r>
                <a:endParaRPr lang="th-TH" sz="1600" dirty="0">
                  <a:solidFill>
                    <a:srgbClr val="FF0000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endParaRPr>
              </a:p>
            </p:txBody>
          </p:sp>
          <p:cxnSp>
            <p:nvCxnSpPr>
              <p:cNvPr id="14" name="ลูกศรเชื่อมต่อแบบตรง 13">
                <a:extLst>
                  <a:ext uri="{FF2B5EF4-FFF2-40B4-BE49-F238E27FC236}">
                    <a16:creationId xmlns:a16="http://schemas.microsoft.com/office/drawing/2014/main" id="{81BFC46D-5026-486F-995B-CF636D15032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29109" y="2190117"/>
                <a:ext cx="1" cy="41885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สี่เหลี่ยมผืนผ้า 14">
                <a:extLst>
                  <a:ext uri="{FF2B5EF4-FFF2-40B4-BE49-F238E27FC236}">
                    <a16:creationId xmlns:a16="http://schemas.microsoft.com/office/drawing/2014/main" id="{619CC3F1-58BF-4647-B61B-7AB94889846C}"/>
                  </a:ext>
                </a:extLst>
              </p:cNvPr>
              <p:cNvSpPr/>
              <p:nvPr/>
            </p:nvSpPr>
            <p:spPr>
              <a:xfrm>
                <a:off x="8172896" y="4739577"/>
                <a:ext cx="912429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600" b="0" i="0" dirty="0">
                    <a:solidFill>
                      <a:srgbClr val="FF0000"/>
                    </a:solidFill>
                    <a:effectLst/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J </a:t>
                </a:r>
                <a:r>
                  <a:rPr lang="th-TH" sz="1600" b="0" i="0" dirty="0">
                    <a:solidFill>
                      <a:srgbClr val="FF0000"/>
                    </a:solidFill>
                    <a:effectLst/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เทียบกับ </a:t>
                </a:r>
                <a:r>
                  <a:rPr lang="en-US" sz="1600" dirty="0">
                    <a:solidFill>
                      <a:srgbClr val="FF0000"/>
                    </a:solidFill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B</a:t>
                </a:r>
                <a:r>
                  <a:rPr lang="en-US" sz="1600" b="0" i="0" dirty="0">
                    <a:solidFill>
                      <a:srgbClr val="FF0000"/>
                    </a:solidFill>
                    <a:effectLst/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 </a:t>
                </a:r>
                <a:endParaRPr lang="th-TH" sz="1600" dirty="0">
                  <a:solidFill>
                    <a:srgbClr val="FF0000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endParaRPr>
              </a:p>
            </p:txBody>
          </p:sp>
          <p:cxnSp>
            <p:nvCxnSpPr>
              <p:cNvPr id="16" name="ลูกศรเชื่อมต่อแบบตรง 15">
                <a:extLst>
                  <a:ext uri="{FF2B5EF4-FFF2-40B4-BE49-F238E27FC236}">
                    <a16:creationId xmlns:a16="http://schemas.microsoft.com/office/drawing/2014/main" id="{3F84F3CF-C2A0-499B-A6D7-AAB96B32112F}"/>
                  </a:ext>
                </a:extLst>
              </p:cNvPr>
              <p:cNvCxnSpPr/>
              <p:nvPr/>
            </p:nvCxnSpPr>
            <p:spPr>
              <a:xfrm flipV="1">
                <a:off x="8629111" y="4433127"/>
                <a:ext cx="0" cy="26912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สี่เหลี่ยมผืนผ้า 16">
                <a:extLst>
                  <a:ext uri="{FF2B5EF4-FFF2-40B4-BE49-F238E27FC236}">
                    <a16:creationId xmlns:a16="http://schemas.microsoft.com/office/drawing/2014/main" id="{3F669675-472D-489E-9DEC-6376AC044725}"/>
                  </a:ext>
                </a:extLst>
              </p:cNvPr>
              <p:cNvSpPr/>
              <p:nvPr/>
            </p:nvSpPr>
            <p:spPr>
              <a:xfrm>
                <a:off x="9102108" y="4647244"/>
                <a:ext cx="165622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b="1" i="0" dirty="0">
                    <a:effectLst/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( </a:t>
                </a:r>
                <a:r>
                  <a:rPr lang="th-TH" b="1" i="0" dirty="0">
                    <a:effectLst/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หาความชัน </a:t>
                </a:r>
                <a:r>
                  <a:rPr lang="en-US" b="1" i="0" dirty="0">
                    <a:effectLst/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)</a:t>
                </a:r>
                <a:endParaRPr lang="th-TH" b="1" dirty="0">
                  <a:latin typeface="TH Sarabun New" panose="020B0500040200020003" pitchFamily="34" charset="-34"/>
                  <a:cs typeface="TH Sarabun New" panose="020B0500040200020003" pitchFamily="34" charset="-34"/>
                </a:endParaRPr>
              </a:p>
            </p:txBody>
          </p:sp>
        </p:grpSp>
        <p:sp>
          <p:nvSpPr>
            <p:cNvPr id="10" name="สี่เหลี่ยมผืนผ้า 9">
              <a:extLst>
                <a:ext uri="{FF2B5EF4-FFF2-40B4-BE49-F238E27FC236}">
                  <a16:creationId xmlns:a16="http://schemas.microsoft.com/office/drawing/2014/main" id="{E11FFB25-7613-4F39-95C0-492A0ED3B681}"/>
                </a:ext>
              </a:extLst>
            </p:cNvPr>
            <p:cNvSpPr/>
            <p:nvPr/>
          </p:nvSpPr>
          <p:spPr>
            <a:xfrm>
              <a:off x="4779390" y="3779142"/>
              <a:ext cx="2869185" cy="2898686"/>
            </a:xfrm>
            <a:prstGeom prst="rect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  <p:sp>
        <p:nvSpPr>
          <p:cNvPr id="36" name="ลูกศร: ลง 35">
            <a:extLst>
              <a:ext uri="{FF2B5EF4-FFF2-40B4-BE49-F238E27FC236}">
                <a16:creationId xmlns:a16="http://schemas.microsoft.com/office/drawing/2014/main" id="{62930D9C-C6F1-4053-8A55-59B855ED3028}"/>
              </a:ext>
            </a:extLst>
          </p:cNvPr>
          <p:cNvSpPr/>
          <p:nvPr/>
        </p:nvSpPr>
        <p:spPr>
          <a:xfrm>
            <a:off x="1569423" y="2036274"/>
            <a:ext cx="603586" cy="64170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8" name="กล่องข้อความ 37">
            <a:extLst>
              <a:ext uri="{FF2B5EF4-FFF2-40B4-BE49-F238E27FC236}">
                <a16:creationId xmlns:a16="http://schemas.microsoft.com/office/drawing/2014/main" id="{DE758B28-02E8-4284-8143-054A0A700FC3}"/>
              </a:ext>
            </a:extLst>
          </p:cNvPr>
          <p:cNvSpPr txBox="1"/>
          <p:nvPr/>
        </p:nvSpPr>
        <p:spPr>
          <a:xfrm>
            <a:off x="2190245" y="2274688"/>
            <a:ext cx="10807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1600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แทนค่าลงในสูตร</a:t>
            </a:r>
          </a:p>
        </p:txBody>
      </p:sp>
      <p:sp>
        <p:nvSpPr>
          <p:cNvPr id="39" name="ลูกศร: ขวา 38">
            <a:extLst>
              <a:ext uri="{FF2B5EF4-FFF2-40B4-BE49-F238E27FC236}">
                <a16:creationId xmlns:a16="http://schemas.microsoft.com/office/drawing/2014/main" id="{2B441484-08F5-43C4-A693-98E8E6A060EF}"/>
              </a:ext>
            </a:extLst>
          </p:cNvPr>
          <p:cNvSpPr/>
          <p:nvPr/>
        </p:nvSpPr>
        <p:spPr>
          <a:xfrm>
            <a:off x="3338841" y="4083908"/>
            <a:ext cx="716674" cy="6381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grpSp>
        <p:nvGrpSpPr>
          <p:cNvPr id="41" name="กลุ่ม 40">
            <a:extLst>
              <a:ext uri="{FF2B5EF4-FFF2-40B4-BE49-F238E27FC236}">
                <a16:creationId xmlns:a16="http://schemas.microsoft.com/office/drawing/2014/main" id="{0286EBBA-8863-46C5-A162-327709AEAEB2}"/>
              </a:ext>
            </a:extLst>
          </p:cNvPr>
          <p:cNvGrpSpPr/>
          <p:nvPr/>
        </p:nvGrpSpPr>
        <p:grpSpPr>
          <a:xfrm>
            <a:off x="4160657" y="3235838"/>
            <a:ext cx="2747872" cy="2575996"/>
            <a:chOff x="6197844" y="3225993"/>
            <a:chExt cx="2747872" cy="2575996"/>
          </a:xfrm>
        </p:grpSpPr>
        <p:grpSp>
          <p:nvGrpSpPr>
            <p:cNvPr id="37" name="กลุ่ม 36">
              <a:extLst>
                <a:ext uri="{FF2B5EF4-FFF2-40B4-BE49-F238E27FC236}">
                  <a16:creationId xmlns:a16="http://schemas.microsoft.com/office/drawing/2014/main" id="{9BBCD0BB-6DDD-4502-BF4A-07DF03D7A400}"/>
                </a:ext>
              </a:extLst>
            </p:cNvPr>
            <p:cNvGrpSpPr/>
            <p:nvPr/>
          </p:nvGrpSpPr>
          <p:grpSpPr>
            <a:xfrm>
              <a:off x="6197844" y="3225993"/>
              <a:ext cx="2747872" cy="2575996"/>
              <a:chOff x="5253513" y="3266534"/>
              <a:chExt cx="2747872" cy="2575996"/>
            </a:xfrm>
          </p:grpSpPr>
          <p:grpSp>
            <p:nvGrpSpPr>
              <p:cNvPr id="31" name="กลุ่ม 30">
                <a:extLst>
                  <a:ext uri="{FF2B5EF4-FFF2-40B4-BE49-F238E27FC236}">
                    <a16:creationId xmlns:a16="http://schemas.microsoft.com/office/drawing/2014/main" id="{403EEF4C-76DF-4CC7-B5EF-EEEC98164B46}"/>
                  </a:ext>
                </a:extLst>
              </p:cNvPr>
              <p:cNvGrpSpPr/>
              <p:nvPr/>
            </p:nvGrpSpPr>
            <p:grpSpPr>
              <a:xfrm>
                <a:off x="5447499" y="3574762"/>
                <a:ext cx="2472395" cy="1770501"/>
                <a:chOff x="5162419" y="3511049"/>
                <a:chExt cx="2472395" cy="1770501"/>
              </a:xfrm>
            </p:grpSpPr>
            <p:pic>
              <p:nvPicPr>
                <p:cNvPr id="29" name="รูปภาพ 28">
                  <a:extLst>
                    <a:ext uri="{FF2B5EF4-FFF2-40B4-BE49-F238E27FC236}">
                      <a16:creationId xmlns:a16="http://schemas.microsoft.com/office/drawing/2014/main" id="{A0092399-8FFE-4CF8-900E-56BF4C69190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167495" y="3511049"/>
                  <a:ext cx="2467319" cy="771633"/>
                </a:xfrm>
                <a:prstGeom prst="rect">
                  <a:avLst/>
                </a:prstGeom>
                <a:noFill/>
                <a:ln w="9525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</p:pic>
            <p:pic>
              <p:nvPicPr>
                <p:cNvPr id="30" name="รูปภาพ 29">
                  <a:extLst>
                    <a:ext uri="{FF2B5EF4-FFF2-40B4-BE49-F238E27FC236}">
                      <a16:creationId xmlns:a16="http://schemas.microsoft.com/office/drawing/2014/main" id="{0AFC4C7E-8728-4F35-9A67-11195A706AD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162419" y="4576602"/>
                  <a:ext cx="1867161" cy="704948"/>
                </a:xfrm>
                <a:prstGeom prst="rect">
                  <a:avLst/>
                </a:prstGeom>
                <a:noFill/>
                <a:ln w="9525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</p:pic>
          </p:grpSp>
          <p:sp>
            <p:nvSpPr>
              <p:cNvPr id="32" name="สี่เหลี่ยมผืนผ้า 31">
                <a:extLst>
                  <a:ext uri="{FF2B5EF4-FFF2-40B4-BE49-F238E27FC236}">
                    <a16:creationId xmlns:a16="http://schemas.microsoft.com/office/drawing/2014/main" id="{64D54283-7097-41B1-BA8A-E72FB7FAA15D}"/>
                  </a:ext>
                </a:extLst>
              </p:cNvPr>
              <p:cNvSpPr/>
              <p:nvPr/>
            </p:nvSpPr>
            <p:spPr>
              <a:xfrm>
                <a:off x="5253513" y="3266534"/>
                <a:ext cx="2747872" cy="2575996"/>
              </a:xfrm>
              <a:prstGeom prst="rect">
                <a:avLst/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th-TH"/>
              </a:p>
            </p:txBody>
          </p:sp>
        </p:grpSp>
        <p:sp>
          <p:nvSpPr>
            <p:cNvPr id="40" name="สี่เหลี่ยมผืนผ้า 39">
              <a:extLst>
                <a:ext uri="{FF2B5EF4-FFF2-40B4-BE49-F238E27FC236}">
                  <a16:creationId xmlns:a16="http://schemas.microsoft.com/office/drawing/2014/main" id="{D69790C8-324E-430B-9A9C-B88F03825424}"/>
                </a:ext>
              </a:extLst>
            </p:cNvPr>
            <p:cNvSpPr/>
            <p:nvPr/>
          </p:nvSpPr>
          <p:spPr>
            <a:xfrm>
              <a:off x="6235517" y="5429365"/>
              <a:ext cx="2672526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th-TH" sz="1600" b="0" i="0" dirty="0">
                  <a:solidFill>
                    <a:srgbClr val="FF0000"/>
                  </a:solidFill>
                  <a:effectLst/>
                  <a:latin typeface="TH Sarabun New" panose="020B0500040200020003" pitchFamily="34" charset="-34"/>
                  <a:cs typeface="TH Sarabun New" panose="020B0500040200020003" pitchFamily="34" charset="-34"/>
                </a:rPr>
                <a:t>ได้ค่าอนุพันธ์ของค่าเสียหายเทียบกับ </a:t>
              </a:r>
              <a:r>
                <a:rPr lang="en-US" sz="1600" b="0" i="0" dirty="0">
                  <a:solidFill>
                    <a:srgbClr val="FF0000"/>
                  </a:solidFill>
                  <a:effectLst/>
                  <a:latin typeface="TH Sarabun New" panose="020B0500040200020003" pitchFamily="34" charset="-34"/>
                  <a:cs typeface="TH Sarabun New" panose="020B0500040200020003" pitchFamily="34" charset="-34"/>
                </a:rPr>
                <a:t>w </a:t>
              </a:r>
              <a:r>
                <a:rPr lang="th-TH" sz="1600" b="0" i="0" dirty="0">
                  <a:solidFill>
                    <a:srgbClr val="FF0000"/>
                  </a:solidFill>
                  <a:effectLst/>
                  <a:latin typeface="TH Sarabun New" panose="020B0500040200020003" pitchFamily="34" charset="-34"/>
                  <a:cs typeface="TH Sarabun New" panose="020B0500040200020003" pitchFamily="34" charset="-34"/>
                </a:rPr>
                <a:t>และ </a:t>
              </a:r>
              <a:r>
                <a:rPr lang="en-US" sz="1600" b="0" i="0" dirty="0">
                  <a:solidFill>
                    <a:srgbClr val="FF0000"/>
                  </a:solidFill>
                  <a:effectLst/>
                  <a:latin typeface="TH Sarabun New" panose="020B0500040200020003" pitchFamily="34" charset="-34"/>
                  <a:cs typeface="TH Sarabun New" panose="020B0500040200020003" pitchFamily="34" charset="-34"/>
                </a:rPr>
                <a:t>b</a:t>
              </a:r>
              <a:endParaRPr lang="th-TH" sz="1600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</p:grpSp>
      <p:grpSp>
        <p:nvGrpSpPr>
          <p:cNvPr id="43" name="กลุ่ม 42">
            <a:extLst>
              <a:ext uri="{FF2B5EF4-FFF2-40B4-BE49-F238E27FC236}">
                <a16:creationId xmlns:a16="http://schemas.microsoft.com/office/drawing/2014/main" id="{17F4C269-CF0E-46DC-8C40-191F9A3AA29F}"/>
              </a:ext>
            </a:extLst>
          </p:cNvPr>
          <p:cNvGrpSpPr/>
          <p:nvPr/>
        </p:nvGrpSpPr>
        <p:grpSpPr>
          <a:xfrm>
            <a:off x="171299" y="169854"/>
            <a:ext cx="7410451" cy="1492843"/>
            <a:chOff x="847724" y="323622"/>
            <a:chExt cx="7410451" cy="1492843"/>
          </a:xfrm>
        </p:grpSpPr>
        <p:pic>
          <p:nvPicPr>
            <p:cNvPr id="2" name="รูปภาพ 1">
              <a:extLst>
                <a:ext uri="{FF2B5EF4-FFF2-40B4-BE49-F238E27FC236}">
                  <a16:creationId xmlns:a16="http://schemas.microsoft.com/office/drawing/2014/main" id="{2F3F73E6-1664-4910-A2FC-AA49F532796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87268" y="746432"/>
              <a:ext cx="1467055" cy="714475"/>
            </a:xfrm>
            <a:prstGeom prst="rect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</p:pic>
        <p:pic>
          <p:nvPicPr>
            <p:cNvPr id="3" name="รูปภาพ 2">
              <a:extLst>
                <a:ext uri="{FF2B5EF4-FFF2-40B4-BE49-F238E27FC236}">
                  <a16:creationId xmlns:a16="http://schemas.microsoft.com/office/drawing/2014/main" id="{D194891F-C097-40F5-9069-F1004819AFC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583274" y="822474"/>
              <a:ext cx="1066949" cy="657317"/>
            </a:xfrm>
            <a:prstGeom prst="rect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</p:pic>
        <p:grpSp>
          <p:nvGrpSpPr>
            <p:cNvPr id="4" name="กลุ่ม 3">
              <a:extLst>
                <a:ext uri="{FF2B5EF4-FFF2-40B4-BE49-F238E27FC236}">
                  <a16:creationId xmlns:a16="http://schemas.microsoft.com/office/drawing/2014/main" id="{CE387C95-70A9-4413-8E43-2E720991AF36}"/>
                </a:ext>
              </a:extLst>
            </p:cNvPr>
            <p:cNvGrpSpPr/>
            <p:nvPr/>
          </p:nvGrpSpPr>
          <p:grpSpPr>
            <a:xfrm>
              <a:off x="3779174" y="435330"/>
              <a:ext cx="4326291" cy="1046215"/>
              <a:chOff x="1883280" y="3519270"/>
              <a:chExt cx="4326291" cy="1046215"/>
            </a:xfrm>
          </p:grpSpPr>
          <p:pic>
            <p:nvPicPr>
              <p:cNvPr id="5" name="รูปภาพ 4">
                <a:extLst>
                  <a:ext uri="{FF2B5EF4-FFF2-40B4-BE49-F238E27FC236}">
                    <a16:creationId xmlns:a16="http://schemas.microsoft.com/office/drawing/2014/main" id="{5114A497-B779-42D0-9015-180ADE7DD8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051521" y="3533353"/>
                <a:ext cx="3972479" cy="80021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</p:pic>
          <p:sp>
            <p:nvSpPr>
              <p:cNvPr id="6" name="สี่เหลี่ยมผืนผ้า 5">
                <a:extLst>
                  <a:ext uri="{FF2B5EF4-FFF2-40B4-BE49-F238E27FC236}">
                    <a16:creationId xmlns:a16="http://schemas.microsoft.com/office/drawing/2014/main" id="{3C745BFE-3654-44FE-AA10-1B47C43BD2ED}"/>
                  </a:ext>
                </a:extLst>
              </p:cNvPr>
              <p:cNvSpPr/>
              <p:nvPr/>
            </p:nvSpPr>
            <p:spPr>
              <a:xfrm>
                <a:off x="2841222" y="4196153"/>
                <a:ext cx="237116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th-TH" sz="1800" b="1" i="0" dirty="0">
                    <a:effectLst/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ความชันของค่าเสียหายเทียบกับ </a:t>
                </a:r>
                <a:r>
                  <a:rPr lang="en-US" sz="1800" b="1" i="0" dirty="0">
                    <a:effectLst/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ai</a:t>
                </a:r>
                <a:endParaRPr lang="th-TH" sz="1800" b="1" dirty="0">
                  <a:latin typeface="TH Sarabun New" panose="020B0500040200020003" pitchFamily="34" charset="-34"/>
                  <a:cs typeface="TH Sarabun New" panose="020B0500040200020003" pitchFamily="34" charset="-34"/>
                </a:endParaRPr>
              </a:p>
            </p:txBody>
          </p:sp>
          <p:sp>
            <p:nvSpPr>
              <p:cNvPr id="7" name="สี่เหลี่ยมผืนผ้า 6">
                <a:extLst>
                  <a:ext uri="{FF2B5EF4-FFF2-40B4-BE49-F238E27FC236}">
                    <a16:creationId xmlns:a16="http://schemas.microsoft.com/office/drawing/2014/main" id="{91979D43-8A71-4DFF-8D41-DFF20EEE67BA}"/>
                  </a:ext>
                </a:extLst>
              </p:cNvPr>
              <p:cNvSpPr/>
              <p:nvPr/>
            </p:nvSpPr>
            <p:spPr>
              <a:xfrm>
                <a:off x="1883280" y="3519270"/>
                <a:ext cx="4326291" cy="1025577"/>
              </a:xfrm>
              <a:prstGeom prst="rect">
                <a:avLst/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th-TH"/>
              </a:p>
            </p:txBody>
          </p:sp>
        </p:grpSp>
        <p:sp>
          <p:nvSpPr>
            <p:cNvPr id="33" name="สี่เหลี่ยมผืนผ้า 32">
              <a:extLst>
                <a:ext uri="{FF2B5EF4-FFF2-40B4-BE49-F238E27FC236}">
                  <a16:creationId xmlns:a16="http://schemas.microsoft.com/office/drawing/2014/main" id="{BBE7728E-2CAB-4D51-A1C1-FB77CFF65D20}"/>
                </a:ext>
              </a:extLst>
            </p:cNvPr>
            <p:cNvSpPr/>
            <p:nvPr/>
          </p:nvSpPr>
          <p:spPr>
            <a:xfrm>
              <a:off x="847724" y="323622"/>
              <a:ext cx="7410451" cy="1408750"/>
            </a:xfrm>
            <a:prstGeom prst="rect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42" name="กล่องข้อความ 41">
              <a:extLst>
                <a:ext uri="{FF2B5EF4-FFF2-40B4-BE49-F238E27FC236}">
                  <a16:creationId xmlns:a16="http://schemas.microsoft.com/office/drawing/2014/main" id="{B7BF8B69-762B-42F3-97D0-CBEF2216DF3A}"/>
                </a:ext>
              </a:extLst>
            </p:cNvPr>
            <p:cNvSpPr txBox="1"/>
            <p:nvPr/>
          </p:nvSpPr>
          <p:spPr>
            <a:xfrm>
              <a:off x="2435132" y="1447133"/>
              <a:ext cx="16145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th-TH" sz="1800" dirty="0">
                  <a:solidFill>
                    <a:srgbClr val="FF0000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ค่าได้จากการหาอนุพันธ์</a:t>
              </a:r>
            </a:p>
          </p:txBody>
        </p:sp>
      </p:grpSp>
      <p:pic>
        <p:nvPicPr>
          <p:cNvPr id="44" name="รูปภาพ 43">
            <a:extLst>
              <a:ext uri="{FF2B5EF4-FFF2-40B4-BE49-F238E27FC236}">
                <a16:creationId xmlns:a16="http://schemas.microsoft.com/office/drawing/2014/main" id="{74C97F1E-2A39-445F-AEFA-D9AA6247408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68643" y="3410664"/>
            <a:ext cx="2105319" cy="914528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</p:pic>
      <p:pic>
        <p:nvPicPr>
          <p:cNvPr id="45" name="รูปภาพ 44">
            <a:extLst>
              <a:ext uri="{FF2B5EF4-FFF2-40B4-BE49-F238E27FC236}">
                <a16:creationId xmlns:a16="http://schemas.microsoft.com/office/drawing/2014/main" id="{8D70BB74-06C3-4BB1-9484-3B18100FF89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25828" y="4770170"/>
            <a:ext cx="1790950" cy="838317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</p:pic>
      <p:sp>
        <p:nvSpPr>
          <p:cNvPr id="46" name="สี่เหลี่ยมผืนผ้า 45">
            <a:extLst>
              <a:ext uri="{FF2B5EF4-FFF2-40B4-BE49-F238E27FC236}">
                <a16:creationId xmlns:a16="http://schemas.microsoft.com/office/drawing/2014/main" id="{FF2D88E7-0592-4A0C-AB93-EF4F8F6D39B6}"/>
              </a:ext>
            </a:extLst>
          </p:cNvPr>
          <p:cNvSpPr/>
          <p:nvPr/>
        </p:nvSpPr>
        <p:spPr>
          <a:xfrm>
            <a:off x="7719129" y="6053465"/>
            <a:ext cx="30043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1600" b="0" i="0" dirty="0">
                <a:solidFill>
                  <a:srgbClr val="FF0000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ปรับค่าพารามิเตอร์ตัวนั้นไปในทิศทางที่ทำให้ </a:t>
            </a:r>
            <a:r>
              <a:rPr lang="en-US" sz="1600" b="0" i="0" dirty="0">
                <a:solidFill>
                  <a:srgbClr val="FF0000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J </a:t>
            </a:r>
            <a:r>
              <a:rPr lang="th-TH" sz="1600" b="0" i="0" dirty="0">
                <a:solidFill>
                  <a:srgbClr val="FF0000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ลดลง</a:t>
            </a:r>
            <a:endParaRPr lang="th-TH" sz="1600" dirty="0">
              <a:solidFill>
                <a:srgbClr val="FF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47" name="สี่เหลี่ยมผืนผ้า 46">
            <a:extLst>
              <a:ext uri="{FF2B5EF4-FFF2-40B4-BE49-F238E27FC236}">
                <a16:creationId xmlns:a16="http://schemas.microsoft.com/office/drawing/2014/main" id="{AAE0AF0C-AB63-4B6C-B74A-932B450EF6F8}"/>
              </a:ext>
            </a:extLst>
          </p:cNvPr>
          <p:cNvSpPr/>
          <p:nvPr/>
        </p:nvSpPr>
        <p:spPr>
          <a:xfrm>
            <a:off x="8067675" y="3235838"/>
            <a:ext cx="2314575" cy="2575996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9" name="ลูกศร: ขวา 48">
            <a:extLst>
              <a:ext uri="{FF2B5EF4-FFF2-40B4-BE49-F238E27FC236}">
                <a16:creationId xmlns:a16="http://schemas.microsoft.com/office/drawing/2014/main" id="{9366C7DB-312C-4AA8-83E8-CD470102546B}"/>
              </a:ext>
            </a:extLst>
          </p:cNvPr>
          <p:cNvSpPr/>
          <p:nvPr/>
        </p:nvSpPr>
        <p:spPr>
          <a:xfrm>
            <a:off x="7164705" y="4204748"/>
            <a:ext cx="716674" cy="6381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0" name="สี่เหลี่ยมผืนผ้า 49">
            <a:extLst>
              <a:ext uri="{FF2B5EF4-FFF2-40B4-BE49-F238E27FC236}">
                <a16:creationId xmlns:a16="http://schemas.microsoft.com/office/drawing/2014/main" id="{BB1388C3-551B-41D3-98A0-4B68ED685BE2}"/>
              </a:ext>
            </a:extLst>
          </p:cNvPr>
          <p:cNvSpPr/>
          <p:nvPr/>
        </p:nvSpPr>
        <p:spPr>
          <a:xfrm>
            <a:off x="6928006" y="3863071"/>
            <a:ext cx="120577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1600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ปรับค่าพารามิเตอร์</a:t>
            </a:r>
            <a:endParaRPr lang="th-TH" sz="1600" dirty="0"/>
          </a:p>
        </p:txBody>
      </p:sp>
      <p:sp>
        <p:nvSpPr>
          <p:cNvPr id="52" name="สี่เหลี่ยมผืนผ้า 51">
            <a:extLst>
              <a:ext uri="{FF2B5EF4-FFF2-40B4-BE49-F238E27FC236}">
                <a16:creationId xmlns:a16="http://schemas.microsoft.com/office/drawing/2014/main" id="{E7CC299A-BCEB-4C3C-B070-FB27BF0DC1E4}"/>
              </a:ext>
            </a:extLst>
          </p:cNvPr>
          <p:cNvSpPr/>
          <p:nvPr/>
        </p:nvSpPr>
        <p:spPr>
          <a:xfrm>
            <a:off x="131050" y="6242738"/>
            <a:ext cx="3980577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i="0" dirty="0">
                <a:solidFill>
                  <a:srgbClr val="000066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*</a:t>
            </a:r>
            <a:r>
              <a:rPr lang="el-GR" i="0" dirty="0">
                <a:solidFill>
                  <a:srgbClr val="000066"/>
                </a:solidFill>
                <a:effectLst/>
                <a:latin typeface="Helvetica Neue"/>
                <a:cs typeface="TH Sarabun New" panose="020B0500040200020003" pitchFamily="34" charset="-34"/>
              </a:rPr>
              <a:t>ϕ </a:t>
            </a:r>
            <a:r>
              <a:rPr lang="th-TH" i="0" dirty="0">
                <a:solidFill>
                  <a:srgbClr val="000066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ในครั้งนี้คำนวณด้วยฟังก์ชันซิกม</a:t>
            </a:r>
            <a:r>
              <a:rPr lang="th-TH" i="0" dirty="0" err="1">
                <a:solidFill>
                  <a:srgbClr val="000066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อยด์</a:t>
            </a:r>
            <a:endParaRPr lang="th-TH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CBABD966-A2F5-432E-B59A-B3AE2F92E7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0766" y="195147"/>
            <a:ext cx="2249935" cy="293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ลูกศร: ขวา 54">
            <a:extLst>
              <a:ext uri="{FF2B5EF4-FFF2-40B4-BE49-F238E27FC236}">
                <a16:creationId xmlns:a16="http://schemas.microsoft.com/office/drawing/2014/main" id="{399A6A9A-0434-46AF-9C11-00892616592F}"/>
              </a:ext>
            </a:extLst>
          </p:cNvPr>
          <p:cNvSpPr/>
          <p:nvPr/>
        </p:nvSpPr>
        <p:spPr>
          <a:xfrm rot="16200000">
            <a:off x="10872803" y="3734849"/>
            <a:ext cx="505622" cy="5949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6" name="สี่เหลี่ยมผืนผ้า 55">
            <a:extLst>
              <a:ext uri="{FF2B5EF4-FFF2-40B4-BE49-F238E27FC236}">
                <a16:creationId xmlns:a16="http://schemas.microsoft.com/office/drawing/2014/main" id="{C4E618A6-68E8-4AF5-B92C-62C44825A70A}"/>
              </a:ext>
            </a:extLst>
          </p:cNvPr>
          <p:cNvSpPr/>
          <p:nvPr/>
        </p:nvSpPr>
        <p:spPr>
          <a:xfrm>
            <a:off x="10481848" y="4468291"/>
            <a:ext cx="128753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gradient descent</a:t>
            </a:r>
            <a:endParaRPr lang="th-TH" sz="1600" dirty="0">
              <a:solidFill>
                <a:srgbClr val="FF0000"/>
              </a:solidFill>
            </a:endParaRPr>
          </a:p>
        </p:txBody>
      </p:sp>
      <p:sp>
        <p:nvSpPr>
          <p:cNvPr id="58" name="สี่เหลี่ยมผืนผ้า 57">
            <a:extLst>
              <a:ext uri="{FF2B5EF4-FFF2-40B4-BE49-F238E27FC236}">
                <a16:creationId xmlns:a16="http://schemas.microsoft.com/office/drawing/2014/main" id="{A686A96D-29B5-4015-80F9-C7247127FBEE}"/>
              </a:ext>
            </a:extLst>
          </p:cNvPr>
          <p:cNvSpPr/>
          <p:nvPr/>
        </p:nvSpPr>
        <p:spPr>
          <a:xfrm>
            <a:off x="3529775" y="1791845"/>
            <a:ext cx="5941574" cy="584775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th-TH" sz="3200" b="1" i="0" dirty="0">
                <a:solidFill>
                  <a:srgbClr val="000066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การเคลื่อนลงตามความชัน </a:t>
            </a:r>
            <a:r>
              <a:rPr lang="en-US" sz="3200" b="1" i="0" dirty="0">
                <a:solidFill>
                  <a:srgbClr val="000066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(gradient descent)</a:t>
            </a:r>
            <a:endParaRPr lang="th-TH" sz="32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59" name="สี่เหลี่ยมผืนผ้า 58">
            <a:extLst>
              <a:ext uri="{FF2B5EF4-FFF2-40B4-BE49-F238E27FC236}">
                <a16:creationId xmlns:a16="http://schemas.microsoft.com/office/drawing/2014/main" id="{548C679B-D877-433C-AE4F-B11DFBE1DD3B}"/>
              </a:ext>
            </a:extLst>
          </p:cNvPr>
          <p:cNvSpPr/>
          <p:nvPr/>
        </p:nvSpPr>
        <p:spPr>
          <a:xfrm>
            <a:off x="3452562" y="2415690"/>
            <a:ext cx="6096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( </a:t>
            </a:r>
            <a:r>
              <a:rPr lang="th-TH" sz="1600" b="0" i="0" dirty="0">
                <a:solidFill>
                  <a:srgbClr val="FF0000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วิธีการที่พิจารณาหาค่าความชันแล้วปรับพารามิเตอร์ไปในทิศทางตามความชัน </a:t>
            </a:r>
            <a:r>
              <a:rPr lang="en-US" sz="1600" b="0" i="0" dirty="0">
                <a:solidFill>
                  <a:srgbClr val="FF0000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)</a:t>
            </a:r>
            <a:endParaRPr lang="th-TH" sz="1600" dirty="0">
              <a:solidFill>
                <a:srgbClr val="FF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8" name="สี่เหลี่ยมผืนผ้า 17">
            <a:extLst>
              <a:ext uri="{FF2B5EF4-FFF2-40B4-BE49-F238E27FC236}">
                <a16:creationId xmlns:a16="http://schemas.microsoft.com/office/drawing/2014/main" id="{E2B6C147-CC60-4A60-A45E-2B6978E339E6}"/>
              </a:ext>
            </a:extLst>
          </p:cNvPr>
          <p:cNvSpPr/>
          <p:nvPr/>
        </p:nvSpPr>
        <p:spPr>
          <a:xfrm>
            <a:off x="4474717" y="5765414"/>
            <a:ext cx="229582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0066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(</a:t>
            </a:r>
            <a: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gradient descent</a:t>
            </a:r>
            <a:r>
              <a:rPr lang="en-US" b="1" dirty="0">
                <a:solidFill>
                  <a:srgbClr val="000066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)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4905876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สี่เหลี่ยมผืนผ้า 23">
            <a:extLst>
              <a:ext uri="{FF2B5EF4-FFF2-40B4-BE49-F238E27FC236}">
                <a16:creationId xmlns:a16="http://schemas.microsoft.com/office/drawing/2014/main" id="{5165130D-3960-4CFF-AAA8-4AB125E3DD85}"/>
              </a:ext>
            </a:extLst>
          </p:cNvPr>
          <p:cNvSpPr/>
          <p:nvPr/>
        </p:nvSpPr>
        <p:spPr>
          <a:xfrm>
            <a:off x="7412445" y="3181350"/>
            <a:ext cx="4598974" cy="2486025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" name="สี่เหลี่ยมผืนผ้า 1">
            <a:extLst>
              <a:ext uri="{FF2B5EF4-FFF2-40B4-BE49-F238E27FC236}">
                <a16:creationId xmlns:a16="http://schemas.microsoft.com/office/drawing/2014/main" id="{0965BAEC-49A6-473D-ADF3-197FD63E638C}"/>
              </a:ext>
            </a:extLst>
          </p:cNvPr>
          <p:cNvSpPr/>
          <p:nvPr/>
        </p:nvSpPr>
        <p:spPr>
          <a:xfrm>
            <a:off x="3548825" y="191645"/>
            <a:ext cx="5941574" cy="584775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th-TH" sz="3200" b="1" i="0" dirty="0">
                <a:solidFill>
                  <a:srgbClr val="000066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การเคลื่อนลงตามความชัน </a:t>
            </a:r>
            <a:r>
              <a:rPr lang="en-US" sz="3200" b="1" i="0" dirty="0">
                <a:solidFill>
                  <a:srgbClr val="000066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(gradient descent)</a:t>
            </a:r>
            <a:endParaRPr lang="th-TH" sz="32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3" name="สี่เหลี่ยมผืนผ้า 2">
            <a:extLst>
              <a:ext uri="{FF2B5EF4-FFF2-40B4-BE49-F238E27FC236}">
                <a16:creationId xmlns:a16="http://schemas.microsoft.com/office/drawing/2014/main" id="{8D907D82-0F93-4942-A226-47E3F448BE7B}"/>
              </a:ext>
            </a:extLst>
          </p:cNvPr>
          <p:cNvSpPr/>
          <p:nvPr/>
        </p:nvSpPr>
        <p:spPr>
          <a:xfrm>
            <a:off x="3471612" y="815490"/>
            <a:ext cx="6096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( </a:t>
            </a:r>
            <a:r>
              <a:rPr lang="th-TH" sz="1600" b="0" i="0" dirty="0">
                <a:solidFill>
                  <a:srgbClr val="FF0000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วิธีการที่พิจารณาหาค่าความชันแล้วปรับพารามิเตอร์ไปในทิศทางตามความชัน </a:t>
            </a:r>
            <a:r>
              <a:rPr lang="en-US" sz="1600" b="0" i="0" dirty="0">
                <a:solidFill>
                  <a:srgbClr val="FF0000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)</a:t>
            </a:r>
            <a:endParaRPr lang="th-TH" sz="1600" dirty="0">
              <a:solidFill>
                <a:srgbClr val="FF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4" name="สี่เหลี่ยมผืนผ้า 3">
            <a:extLst>
              <a:ext uri="{FF2B5EF4-FFF2-40B4-BE49-F238E27FC236}">
                <a16:creationId xmlns:a16="http://schemas.microsoft.com/office/drawing/2014/main" id="{56B1F644-80BB-41EF-A4AA-6EF1ACBACCE3}"/>
              </a:ext>
            </a:extLst>
          </p:cNvPr>
          <p:cNvSpPr/>
          <p:nvPr/>
        </p:nvSpPr>
        <p:spPr>
          <a:xfrm>
            <a:off x="320596" y="5337660"/>
            <a:ext cx="295465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b="0" i="0" dirty="0">
                <a:solidFill>
                  <a:srgbClr val="000066"/>
                </a:solidFill>
                <a:effectLst/>
                <a:latin typeface="Helvetica Neue"/>
              </a:rPr>
              <a:t> (η) </a:t>
            </a:r>
            <a:r>
              <a:rPr lang="th-TH" b="0" i="0" dirty="0">
                <a:solidFill>
                  <a:srgbClr val="000066"/>
                </a:solidFill>
                <a:effectLst/>
                <a:latin typeface="Helvetica Neue"/>
              </a:rPr>
              <a:t>ถ้ากำหนดให้สูงเกินไป</a:t>
            </a:r>
            <a:endParaRPr lang="th-TH" dirty="0"/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B409E7CA-2FD0-4D19-BA94-16B3C95C37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233" y="1259849"/>
            <a:ext cx="2876583" cy="3752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>
            <a:extLst>
              <a:ext uri="{FF2B5EF4-FFF2-40B4-BE49-F238E27FC236}">
                <a16:creationId xmlns:a16="http://schemas.microsoft.com/office/drawing/2014/main" id="{903BD0B6-AED6-491D-A2B6-0777922B8A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288" y="1259849"/>
            <a:ext cx="2867537" cy="3752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สี่เหลี่ยมผืนผ้า 4">
            <a:extLst>
              <a:ext uri="{FF2B5EF4-FFF2-40B4-BE49-F238E27FC236}">
                <a16:creationId xmlns:a16="http://schemas.microsoft.com/office/drawing/2014/main" id="{B1E09EE7-C32A-4A5A-8092-FCF49176ADDB}"/>
              </a:ext>
            </a:extLst>
          </p:cNvPr>
          <p:cNvSpPr/>
          <p:nvPr/>
        </p:nvSpPr>
        <p:spPr>
          <a:xfrm>
            <a:off x="4286233" y="5329565"/>
            <a:ext cx="27174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b="0" i="0" dirty="0">
                <a:solidFill>
                  <a:srgbClr val="000066"/>
                </a:solidFill>
                <a:effectLst/>
                <a:latin typeface="Helvetica Neue"/>
              </a:rPr>
              <a:t> (η) </a:t>
            </a:r>
            <a:r>
              <a:rPr lang="th-TH" b="0" i="0" dirty="0">
                <a:solidFill>
                  <a:srgbClr val="000066"/>
                </a:solidFill>
                <a:effectLst/>
                <a:latin typeface="Helvetica Neue"/>
              </a:rPr>
              <a:t>ถ้ากำหนดต่ำเกินไป</a:t>
            </a:r>
            <a:endParaRPr lang="th-TH" dirty="0"/>
          </a:p>
        </p:txBody>
      </p:sp>
      <p:sp>
        <p:nvSpPr>
          <p:cNvPr id="6" name="กล่องข้อความ 5">
            <a:extLst>
              <a:ext uri="{FF2B5EF4-FFF2-40B4-BE49-F238E27FC236}">
                <a16:creationId xmlns:a16="http://schemas.microsoft.com/office/drawing/2014/main" id="{D510CDBA-C1B1-4347-9D2F-F4C122FBBE3A}"/>
              </a:ext>
            </a:extLst>
          </p:cNvPr>
          <p:cNvSpPr txBox="1"/>
          <p:nvPr/>
        </p:nvSpPr>
        <p:spPr>
          <a:xfrm>
            <a:off x="4968474" y="5780900"/>
            <a:ext cx="30670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/>
              <a:t>- เสียเวลามาก</a:t>
            </a:r>
          </a:p>
        </p:txBody>
      </p:sp>
      <p:sp>
        <p:nvSpPr>
          <p:cNvPr id="7" name="กล่องข้อความ 6">
            <a:extLst>
              <a:ext uri="{FF2B5EF4-FFF2-40B4-BE49-F238E27FC236}">
                <a16:creationId xmlns:a16="http://schemas.microsoft.com/office/drawing/2014/main" id="{50BB1129-BD6C-4971-99F7-A8ACC2FCA50C}"/>
              </a:ext>
            </a:extLst>
          </p:cNvPr>
          <p:cNvSpPr txBox="1"/>
          <p:nvPr/>
        </p:nvSpPr>
        <p:spPr>
          <a:xfrm>
            <a:off x="986506" y="5788995"/>
            <a:ext cx="31473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/>
              <a:t>- อาจจะโดนข้ามค่าที่ต้องการ</a:t>
            </a:r>
          </a:p>
        </p:txBody>
      </p:sp>
      <p:sp>
        <p:nvSpPr>
          <p:cNvPr id="8" name="สี่เหลี่ยมผืนผ้า 7">
            <a:extLst>
              <a:ext uri="{FF2B5EF4-FFF2-40B4-BE49-F238E27FC236}">
                <a16:creationId xmlns:a16="http://schemas.microsoft.com/office/drawing/2014/main" id="{2558119E-85F0-45B1-848E-DC31E03084EC}"/>
              </a:ext>
            </a:extLst>
          </p:cNvPr>
          <p:cNvSpPr/>
          <p:nvPr/>
        </p:nvSpPr>
        <p:spPr>
          <a:xfrm>
            <a:off x="7162816" y="1737850"/>
            <a:ext cx="50882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1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** ฟังก์ชันกระตุ้น จำเป็นต้องเป็น</a:t>
            </a:r>
            <a:r>
              <a:rPr lang="th-TH" sz="1800" b="0" i="0" dirty="0"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ฟังก์ชันต่อเนื่องจึงจะหาอนุพันธ์ของค่าเสียหายได้</a:t>
            </a:r>
            <a:endParaRPr lang="th-TH" sz="18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9" name="สี่เหลี่ยมผืนผ้า 8">
            <a:extLst>
              <a:ext uri="{FF2B5EF4-FFF2-40B4-BE49-F238E27FC236}">
                <a16:creationId xmlns:a16="http://schemas.microsoft.com/office/drawing/2014/main" id="{6B5F20CC-15D9-4D0A-844C-154A3E51D243}"/>
              </a:ext>
            </a:extLst>
          </p:cNvPr>
          <p:cNvSpPr/>
          <p:nvPr/>
        </p:nvSpPr>
        <p:spPr>
          <a:xfrm>
            <a:off x="7272404" y="1544892"/>
            <a:ext cx="17956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1" i="0" dirty="0"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( activation function )</a:t>
            </a:r>
            <a:endParaRPr lang="th-TH" sz="1800" dirty="0"/>
          </a:p>
        </p:txBody>
      </p:sp>
      <p:sp>
        <p:nvSpPr>
          <p:cNvPr id="10" name="สี่เหลี่ยมผืนผ้า 9">
            <a:extLst>
              <a:ext uri="{FF2B5EF4-FFF2-40B4-BE49-F238E27FC236}">
                <a16:creationId xmlns:a16="http://schemas.microsoft.com/office/drawing/2014/main" id="{3AD4DADA-74CB-4BD6-B045-DF84B0B733AA}"/>
              </a:ext>
            </a:extLst>
          </p:cNvPr>
          <p:cNvSpPr/>
          <p:nvPr/>
        </p:nvSpPr>
        <p:spPr>
          <a:xfrm>
            <a:off x="7356069" y="2446430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th-TH" sz="1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การวิเคราะห์การถดถอยโลจิสติก (</a:t>
            </a:r>
            <a:r>
              <a:rPr lang="en-US" sz="1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logistic regression)</a:t>
            </a:r>
            <a:endParaRPr lang="th-TH" sz="18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1" name="สี่เหลี่ยมผืนผ้า 10">
            <a:extLst>
              <a:ext uri="{FF2B5EF4-FFF2-40B4-BE49-F238E27FC236}">
                <a16:creationId xmlns:a16="http://schemas.microsoft.com/office/drawing/2014/main" id="{49F4281F-2105-4818-A4F8-80F69489E560}"/>
              </a:ext>
            </a:extLst>
          </p:cNvPr>
          <p:cNvSpPr/>
          <p:nvPr/>
        </p:nvSpPr>
        <p:spPr>
          <a:xfrm>
            <a:off x="7402465" y="2700141"/>
            <a:ext cx="460895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(</a:t>
            </a:r>
            <a:r>
              <a:rPr lang="th-TH" sz="1600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เพอร์</a:t>
            </a:r>
            <a:r>
              <a:rPr lang="th-TH" sz="1600" dirty="0" err="1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เซปต</a:t>
            </a:r>
            <a:r>
              <a:rPr lang="th-TH" sz="1600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รอนที่มีการปรับพารามิเตอร์โดยใช้ฟังก์ชันซิกม</a:t>
            </a:r>
            <a:r>
              <a:rPr lang="th-TH" sz="1600" dirty="0" err="1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อยด์</a:t>
            </a:r>
            <a:r>
              <a:rPr lang="th-TH" sz="1600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เป็นฟังก์ชันกระตุ้น </a:t>
            </a:r>
            <a:r>
              <a:rPr lang="en-US" sz="1600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)</a:t>
            </a:r>
            <a:endParaRPr lang="th-TH" sz="1600" dirty="0">
              <a:solidFill>
                <a:srgbClr val="FF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grpSp>
        <p:nvGrpSpPr>
          <p:cNvPr id="20" name="กลุ่ม 19">
            <a:extLst>
              <a:ext uri="{FF2B5EF4-FFF2-40B4-BE49-F238E27FC236}">
                <a16:creationId xmlns:a16="http://schemas.microsoft.com/office/drawing/2014/main" id="{8C23C3E8-AE2A-47D2-9FCD-6D30BBF4964B}"/>
              </a:ext>
            </a:extLst>
          </p:cNvPr>
          <p:cNvGrpSpPr/>
          <p:nvPr/>
        </p:nvGrpSpPr>
        <p:grpSpPr>
          <a:xfrm>
            <a:off x="7412445" y="4091134"/>
            <a:ext cx="6096000" cy="561487"/>
            <a:chOff x="7402465" y="3455709"/>
            <a:chExt cx="6096000" cy="561487"/>
          </a:xfrm>
        </p:grpSpPr>
        <p:sp>
          <p:nvSpPr>
            <p:cNvPr id="12" name="สี่เหลี่ยมผืนผ้า 11">
              <a:extLst>
                <a:ext uri="{FF2B5EF4-FFF2-40B4-BE49-F238E27FC236}">
                  <a16:creationId xmlns:a16="http://schemas.microsoft.com/office/drawing/2014/main" id="{94B05CD2-AE97-451F-86D0-3E32D45290B6}"/>
                </a:ext>
              </a:extLst>
            </p:cNvPr>
            <p:cNvSpPr/>
            <p:nvPr/>
          </p:nvSpPr>
          <p:spPr>
            <a:xfrm>
              <a:off x="7402465" y="3678642"/>
              <a:ext cx="412645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th-TH" sz="1600" dirty="0">
                  <a:solidFill>
                    <a:srgbClr val="FF0000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( </a:t>
              </a:r>
              <a:r>
                <a:rPr lang="th-TH" sz="1600" b="0" i="0" dirty="0">
                  <a:solidFill>
                    <a:srgbClr val="FF0000"/>
                  </a:solidFill>
                  <a:effectLst/>
                  <a:latin typeface="TH Sarabun New" panose="020B0500040200020003" pitchFamily="34" charset="-34"/>
                  <a:cs typeface="TH Sarabun New" panose="020B0500040200020003" pitchFamily="34" charset="-34"/>
                </a:rPr>
                <a:t>การคำนวณค่าเสียหายทีละจุดแล้วปรับพารามิเตอร์ทันที  ** ข้อดีคือเร็ว )</a:t>
              </a:r>
              <a:endParaRPr lang="th-TH" sz="1600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  <p:sp>
          <p:nvSpPr>
            <p:cNvPr id="13" name="สี่เหลี่ยมผืนผ้า 12">
              <a:extLst>
                <a:ext uri="{FF2B5EF4-FFF2-40B4-BE49-F238E27FC236}">
                  <a16:creationId xmlns:a16="http://schemas.microsoft.com/office/drawing/2014/main" id="{4064BC4A-2C46-4C6E-8CBE-51988ED64826}"/>
                </a:ext>
              </a:extLst>
            </p:cNvPr>
            <p:cNvSpPr/>
            <p:nvPr/>
          </p:nvSpPr>
          <p:spPr>
            <a:xfrm>
              <a:off x="7402465" y="3455709"/>
              <a:ext cx="6096000" cy="369332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th-TH" sz="1800" b="1" dirty="0">
                  <a:latin typeface="TH Sarabun New" panose="020B0500040200020003" pitchFamily="34" charset="-34"/>
                  <a:cs typeface="TH Sarabun New" panose="020B0500040200020003" pitchFamily="34" charset="-34"/>
                </a:rPr>
                <a:t>การเคลื่อนลงตามความชันแบบสุ่ม (</a:t>
              </a:r>
              <a:r>
                <a:rPr lang="en-US" sz="1800" b="1" dirty="0">
                  <a:latin typeface="TH Sarabun New" panose="020B0500040200020003" pitchFamily="34" charset="-34"/>
                  <a:cs typeface="TH Sarabun New" panose="020B0500040200020003" pitchFamily="34" charset="-34"/>
                </a:rPr>
                <a:t>stochastic gradient descent)</a:t>
              </a:r>
              <a:endParaRPr lang="th-TH" sz="1800" b="1" dirty="0"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</p:grpSp>
      <p:grpSp>
        <p:nvGrpSpPr>
          <p:cNvPr id="19" name="กลุ่ม 18">
            <a:extLst>
              <a:ext uri="{FF2B5EF4-FFF2-40B4-BE49-F238E27FC236}">
                <a16:creationId xmlns:a16="http://schemas.microsoft.com/office/drawing/2014/main" id="{B278648C-0C1E-4B42-AE40-E348E98040CC}"/>
              </a:ext>
            </a:extLst>
          </p:cNvPr>
          <p:cNvGrpSpPr/>
          <p:nvPr/>
        </p:nvGrpSpPr>
        <p:grpSpPr>
          <a:xfrm>
            <a:off x="7402465" y="3362515"/>
            <a:ext cx="4709944" cy="581526"/>
            <a:chOff x="7402465" y="4211037"/>
            <a:chExt cx="4709944" cy="581526"/>
          </a:xfrm>
        </p:grpSpPr>
        <p:sp>
          <p:nvSpPr>
            <p:cNvPr id="17" name="สี่เหลี่ยมผืนผ้า 16">
              <a:extLst>
                <a:ext uri="{FF2B5EF4-FFF2-40B4-BE49-F238E27FC236}">
                  <a16:creationId xmlns:a16="http://schemas.microsoft.com/office/drawing/2014/main" id="{1ECAF904-F9A0-47F2-BF25-E99CBCE0BB0E}"/>
                </a:ext>
              </a:extLst>
            </p:cNvPr>
            <p:cNvSpPr/>
            <p:nvPr/>
          </p:nvSpPr>
          <p:spPr>
            <a:xfrm>
              <a:off x="7402465" y="4454009"/>
              <a:ext cx="4709944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>
                  <a:solidFill>
                    <a:srgbClr val="FF0000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( </a:t>
              </a:r>
              <a:r>
                <a:rPr lang="th-TH" sz="1600" dirty="0">
                  <a:solidFill>
                    <a:srgbClr val="FF0000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คำนวณค่าเสียหายรวมของทุกตัวแล้วจึงนำมาเฉลี่ยแล้วค่อยปรับพารามิเตอร์ทีเดียว </a:t>
              </a:r>
              <a:r>
                <a:rPr lang="en-US" sz="1600" dirty="0">
                  <a:solidFill>
                    <a:srgbClr val="FF0000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)</a:t>
              </a:r>
              <a:endParaRPr lang="th-TH" sz="1600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  <p:sp>
          <p:nvSpPr>
            <p:cNvPr id="18" name="สี่เหลี่ยมผืนผ้า 17">
              <a:extLst>
                <a:ext uri="{FF2B5EF4-FFF2-40B4-BE49-F238E27FC236}">
                  <a16:creationId xmlns:a16="http://schemas.microsoft.com/office/drawing/2014/main" id="{FB576C2D-1E95-4730-A72A-7CC0227D33B4}"/>
                </a:ext>
              </a:extLst>
            </p:cNvPr>
            <p:cNvSpPr/>
            <p:nvPr/>
          </p:nvSpPr>
          <p:spPr>
            <a:xfrm>
              <a:off x="7412445" y="4211037"/>
              <a:ext cx="323838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th-TH" sz="1800" b="1" dirty="0">
                  <a:latin typeface="TH Sarabun New" panose="020B0500040200020003" pitchFamily="34" charset="-34"/>
                  <a:cs typeface="TH Sarabun New" panose="020B0500040200020003" pitchFamily="34" charset="-34"/>
                </a:rPr>
                <a:t>การเคลื่อนลงตามความชัน </a:t>
              </a:r>
              <a:r>
                <a:rPr lang="en-US" sz="1800" b="1" dirty="0">
                  <a:latin typeface="TH Sarabun New" panose="020B0500040200020003" pitchFamily="34" charset="-34"/>
                  <a:cs typeface="TH Sarabun New" panose="020B0500040200020003" pitchFamily="34" charset="-34"/>
                </a:rPr>
                <a:t>(gradient descent)</a:t>
              </a:r>
              <a:endParaRPr lang="th-TH" sz="1800" dirty="0"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</p:grpSp>
      <p:grpSp>
        <p:nvGrpSpPr>
          <p:cNvPr id="23" name="กลุ่ม 22">
            <a:extLst>
              <a:ext uri="{FF2B5EF4-FFF2-40B4-BE49-F238E27FC236}">
                <a16:creationId xmlns:a16="http://schemas.microsoft.com/office/drawing/2014/main" id="{8CFF5764-5934-4C36-8620-AD6FC258BE53}"/>
              </a:ext>
            </a:extLst>
          </p:cNvPr>
          <p:cNvGrpSpPr/>
          <p:nvPr/>
        </p:nvGrpSpPr>
        <p:grpSpPr>
          <a:xfrm>
            <a:off x="7402465" y="4875554"/>
            <a:ext cx="6096000" cy="584411"/>
            <a:chOff x="7412445" y="4914431"/>
            <a:chExt cx="6096000" cy="584411"/>
          </a:xfrm>
        </p:grpSpPr>
        <p:sp>
          <p:nvSpPr>
            <p:cNvPr id="16" name="สี่เหลี่ยมผืนผ้า 15">
              <a:extLst>
                <a:ext uri="{FF2B5EF4-FFF2-40B4-BE49-F238E27FC236}">
                  <a16:creationId xmlns:a16="http://schemas.microsoft.com/office/drawing/2014/main" id="{7567B63C-9856-4F05-860B-3F0BD5A4A36A}"/>
                </a:ext>
              </a:extLst>
            </p:cNvPr>
            <p:cNvSpPr/>
            <p:nvPr/>
          </p:nvSpPr>
          <p:spPr>
            <a:xfrm>
              <a:off x="7412445" y="4914431"/>
              <a:ext cx="167065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th-TH" sz="1800" b="1" dirty="0">
                  <a:latin typeface="TH Sarabun New" panose="020B0500040200020003" pitchFamily="34" charset="-34"/>
                  <a:cs typeface="TH Sarabun New" panose="020B0500040200020003" pitchFamily="34" charset="-34"/>
                </a:rPr>
                <a:t>มินิ</a:t>
              </a:r>
              <a:r>
                <a:rPr lang="th-TH" sz="1800" b="1" dirty="0" err="1">
                  <a:latin typeface="TH Sarabun New" panose="020B0500040200020003" pitchFamily="34" charset="-34"/>
                  <a:cs typeface="TH Sarabun New" panose="020B0500040200020003" pitchFamily="34" charset="-34"/>
                </a:rPr>
                <a:t>แบตช์</a:t>
              </a:r>
              <a:r>
                <a:rPr lang="th-TH" sz="1800" b="1" dirty="0">
                  <a:latin typeface="TH Sarabun New" panose="020B0500040200020003" pitchFamily="34" charset="-34"/>
                  <a:cs typeface="TH Sarabun New" panose="020B0500040200020003" pitchFamily="34" charset="-34"/>
                </a:rPr>
                <a:t> (</a:t>
              </a:r>
              <a:r>
                <a:rPr lang="en-US" sz="1800" b="1" dirty="0">
                  <a:latin typeface="TH Sarabun New" panose="020B0500040200020003" pitchFamily="34" charset="-34"/>
                  <a:cs typeface="TH Sarabun New" panose="020B0500040200020003" pitchFamily="34" charset="-34"/>
                </a:rPr>
                <a:t>minibatch)</a:t>
              </a:r>
              <a:endParaRPr lang="th-TH" sz="1800" b="1" dirty="0"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  <p:sp>
          <p:nvSpPr>
            <p:cNvPr id="22" name="สี่เหลี่ยมผืนผ้า 21">
              <a:extLst>
                <a:ext uri="{FF2B5EF4-FFF2-40B4-BE49-F238E27FC236}">
                  <a16:creationId xmlns:a16="http://schemas.microsoft.com/office/drawing/2014/main" id="{1144FEC4-F797-4433-B83D-CCF92BFE95C2}"/>
                </a:ext>
              </a:extLst>
            </p:cNvPr>
            <p:cNvSpPr/>
            <p:nvPr/>
          </p:nvSpPr>
          <p:spPr>
            <a:xfrm>
              <a:off x="7412445" y="5160288"/>
              <a:ext cx="6096000" cy="338554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sz="1600" dirty="0">
                  <a:solidFill>
                    <a:srgbClr val="FF0000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(</a:t>
              </a:r>
              <a:r>
                <a:rPr lang="th-TH" sz="1600" dirty="0">
                  <a:solidFill>
                    <a:srgbClr val="FF0000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 แบ่งข้อมูลเป็นกลุ่ม</a:t>
              </a:r>
              <a:r>
                <a:rPr lang="th-TH" sz="1600" dirty="0" err="1">
                  <a:solidFill>
                    <a:srgbClr val="FF0000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เล็กๆ</a:t>
              </a:r>
              <a:r>
                <a:rPr lang="th-TH" sz="1600" dirty="0">
                  <a:solidFill>
                    <a:srgbClr val="FF0000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แล้วคำนวณทีละกลุ่ม</a:t>
              </a:r>
              <a:r>
                <a:rPr lang="en-US" sz="1600" dirty="0">
                  <a:solidFill>
                    <a:srgbClr val="FF0000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 </a:t>
              </a:r>
              <a:r>
                <a:rPr lang="th-TH" sz="1600" dirty="0">
                  <a:solidFill>
                    <a:srgbClr val="FF0000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**นิยมใช้ </a:t>
              </a:r>
              <a:r>
                <a:rPr lang="en-US" sz="1600" dirty="0">
                  <a:solidFill>
                    <a:srgbClr val="FF0000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)</a:t>
              </a:r>
              <a:endParaRPr lang="th-TH" sz="1600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539436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>
            <a:extLst>
              <a:ext uri="{FF2B5EF4-FFF2-40B4-BE49-F238E27FC236}">
                <a16:creationId xmlns:a16="http://schemas.microsoft.com/office/drawing/2014/main" id="{B3FDC31E-31B1-455E-8260-FFFCD2EB81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6463" y="681036"/>
            <a:ext cx="5457825" cy="404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DF59130E-BAA8-4FDD-A6C7-B3EC2CD674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025" y="681037"/>
            <a:ext cx="5372100" cy="404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กลุ่ม 3">
            <a:extLst>
              <a:ext uri="{FF2B5EF4-FFF2-40B4-BE49-F238E27FC236}">
                <a16:creationId xmlns:a16="http://schemas.microsoft.com/office/drawing/2014/main" id="{2CA66DE0-2894-4BC3-8956-E5A822ABF233}"/>
              </a:ext>
            </a:extLst>
          </p:cNvPr>
          <p:cNvGrpSpPr/>
          <p:nvPr/>
        </p:nvGrpSpPr>
        <p:grpSpPr>
          <a:xfrm>
            <a:off x="862181" y="4801612"/>
            <a:ext cx="4709944" cy="581526"/>
            <a:chOff x="7402465" y="4211037"/>
            <a:chExt cx="4709944" cy="581526"/>
          </a:xfrm>
        </p:grpSpPr>
        <p:sp>
          <p:nvSpPr>
            <p:cNvPr id="5" name="สี่เหลี่ยมผืนผ้า 4">
              <a:extLst>
                <a:ext uri="{FF2B5EF4-FFF2-40B4-BE49-F238E27FC236}">
                  <a16:creationId xmlns:a16="http://schemas.microsoft.com/office/drawing/2014/main" id="{A475CDFE-AEAD-4D51-A724-96C39D4B9C8F}"/>
                </a:ext>
              </a:extLst>
            </p:cNvPr>
            <p:cNvSpPr/>
            <p:nvPr/>
          </p:nvSpPr>
          <p:spPr>
            <a:xfrm>
              <a:off x="7402465" y="4454009"/>
              <a:ext cx="4709944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( </a:t>
              </a:r>
              <a:r>
                <a:rPr lang="th-TH" sz="1600" dirty="0">
                  <a:solidFill>
                    <a:srgbClr val="FF0000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คำนวณค่าเสียหายรวมของทุกตัวแล้วจึงนำมาเฉลี่ยแล้วค่อยปรับพารามิเตอร์ทีเดียว </a:t>
              </a:r>
              <a:r>
                <a:rPr lang="en-US" sz="1600" dirty="0">
                  <a:solidFill>
                    <a:srgbClr val="FF0000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)</a:t>
              </a:r>
              <a:endParaRPr lang="th-TH" sz="1600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  <p:sp>
          <p:nvSpPr>
            <p:cNvPr id="6" name="สี่เหลี่ยมผืนผ้า 5">
              <a:extLst>
                <a:ext uri="{FF2B5EF4-FFF2-40B4-BE49-F238E27FC236}">
                  <a16:creationId xmlns:a16="http://schemas.microsoft.com/office/drawing/2014/main" id="{3C3D601F-16DF-4E34-A503-62142AEC5A21}"/>
                </a:ext>
              </a:extLst>
            </p:cNvPr>
            <p:cNvSpPr/>
            <p:nvPr/>
          </p:nvSpPr>
          <p:spPr>
            <a:xfrm>
              <a:off x="7412445" y="4211037"/>
              <a:ext cx="323838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th-TH" sz="1800" b="1" dirty="0">
                  <a:latin typeface="TH Sarabun New" panose="020B0500040200020003" pitchFamily="34" charset="-34"/>
                  <a:cs typeface="TH Sarabun New" panose="020B0500040200020003" pitchFamily="34" charset="-34"/>
                </a:rPr>
                <a:t>การเคลื่อนลงตามความชัน </a:t>
              </a:r>
              <a:r>
                <a:rPr lang="en-US" sz="1800" b="1" dirty="0">
                  <a:latin typeface="TH Sarabun New" panose="020B0500040200020003" pitchFamily="34" charset="-34"/>
                  <a:cs typeface="TH Sarabun New" panose="020B0500040200020003" pitchFamily="34" charset="-34"/>
                </a:rPr>
                <a:t>(gradient descent)</a:t>
              </a:r>
              <a:endParaRPr lang="th-TH" sz="1800" dirty="0"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</p:grpSp>
      <p:grpSp>
        <p:nvGrpSpPr>
          <p:cNvPr id="7" name="กลุ่ม 6">
            <a:extLst>
              <a:ext uri="{FF2B5EF4-FFF2-40B4-BE49-F238E27FC236}">
                <a16:creationId xmlns:a16="http://schemas.microsoft.com/office/drawing/2014/main" id="{56E38FBE-FE34-4BD5-B6F4-B9B421FB1EA2}"/>
              </a:ext>
            </a:extLst>
          </p:cNvPr>
          <p:cNvGrpSpPr/>
          <p:nvPr/>
        </p:nvGrpSpPr>
        <p:grpSpPr>
          <a:xfrm>
            <a:off x="6619877" y="4821651"/>
            <a:ext cx="6096000" cy="561487"/>
            <a:chOff x="7402465" y="3455709"/>
            <a:chExt cx="6096000" cy="561487"/>
          </a:xfrm>
        </p:grpSpPr>
        <p:sp>
          <p:nvSpPr>
            <p:cNvPr id="8" name="สี่เหลี่ยมผืนผ้า 7">
              <a:extLst>
                <a:ext uri="{FF2B5EF4-FFF2-40B4-BE49-F238E27FC236}">
                  <a16:creationId xmlns:a16="http://schemas.microsoft.com/office/drawing/2014/main" id="{0A1764E0-65E1-4195-B535-E7651029951C}"/>
                </a:ext>
              </a:extLst>
            </p:cNvPr>
            <p:cNvSpPr/>
            <p:nvPr/>
          </p:nvSpPr>
          <p:spPr>
            <a:xfrm>
              <a:off x="7402465" y="3678642"/>
              <a:ext cx="412645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th-TH" sz="1600" dirty="0">
                  <a:solidFill>
                    <a:srgbClr val="FF0000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( </a:t>
              </a:r>
              <a:r>
                <a:rPr lang="th-TH" sz="1600" b="0" i="0" dirty="0">
                  <a:solidFill>
                    <a:srgbClr val="FF0000"/>
                  </a:solidFill>
                  <a:effectLst/>
                  <a:latin typeface="TH Sarabun New" panose="020B0500040200020003" pitchFamily="34" charset="-34"/>
                  <a:cs typeface="TH Sarabun New" panose="020B0500040200020003" pitchFamily="34" charset="-34"/>
                </a:rPr>
                <a:t>การคำนวณค่าเสียหายทีละจุดแล้วปรับพารามิเตอร์ทันที  ** ข้อดีคือเร็ว )</a:t>
              </a:r>
              <a:endParaRPr lang="th-TH" sz="1600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  <p:sp>
          <p:nvSpPr>
            <p:cNvPr id="9" name="สี่เหลี่ยมผืนผ้า 8">
              <a:extLst>
                <a:ext uri="{FF2B5EF4-FFF2-40B4-BE49-F238E27FC236}">
                  <a16:creationId xmlns:a16="http://schemas.microsoft.com/office/drawing/2014/main" id="{A9CB119D-1EFB-4417-8413-1BC3B9DC61F4}"/>
                </a:ext>
              </a:extLst>
            </p:cNvPr>
            <p:cNvSpPr/>
            <p:nvPr/>
          </p:nvSpPr>
          <p:spPr>
            <a:xfrm>
              <a:off x="7402465" y="3455709"/>
              <a:ext cx="6096000" cy="369332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th-TH" sz="1800" b="1" dirty="0">
                  <a:latin typeface="TH Sarabun New" panose="020B0500040200020003" pitchFamily="34" charset="-34"/>
                  <a:cs typeface="TH Sarabun New" panose="020B0500040200020003" pitchFamily="34" charset="-34"/>
                </a:rPr>
                <a:t>การเคลื่อนลงตามความชันแบบสุ่ม (</a:t>
              </a:r>
              <a:r>
                <a:rPr lang="en-US" sz="1800" b="1" dirty="0">
                  <a:latin typeface="TH Sarabun New" panose="020B0500040200020003" pitchFamily="34" charset="-34"/>
                  <a:cs typeface="TH Sarabun New" panose="020B0500040200020003" pitchFamily="34" charset="-34"/>
                </a:rPr>
                <a:t>stochastic gradient descent)</a:t>
              </a:r>
              <a:endParaRPr lang="th-TH" sz="1800" b="1" dirty="0"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471173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สี่เหลี่ยมผืนผ้า 169">
            <a:extLst>
              <a:ext uri="{FF2B5EF4-FFF2-40B4-BE49-F238E27FC236}">
                <a16:creationId xmlns:a16="http://schemas.microsoft.com/office/drawing/2014/main" id="{C47931AB-E875-43C6-80EE-CFA4D5F83B3B}"/>
              </a:ext>
            </a:extLst>
          </p:cNvPr>
          <p:cNvSpPr/>
          <p:nvPr/>
        </p:nvSpPr>
        <p:spPr>
          <a:xfrm>
            <a:off x="4352614" y="-18667"/>
            <a:ext cx="3534737" cy="643865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" name="สี่เหลี่ยมผืนผ้า 1">
            <a:extLst>
              <a:ext uri="{FF2B5EF4-FFF2-40B4-BE49-F238E27FC236}">
                <a16:creationId xmlns:a16="http://schemas.microsoft.com/office/drawing/2014/main" id="{E951F026-B2E3-43FA-97BD-8C5602005937}"/>
              </a:ext>
            </a:extLst>
          </p:cNvPr>
          <p:cNvSpPr/>
          <p:nvPr/>
        </p:nvSpPr>
        <p:spPr>
          <a:xfrm>
            <a:off x="4256561" y="-42166"/>
            <a:ext cx="3562194" cy="95410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th-TH" b="1" dirty="0">
                <a:solidFill>
                  <a:srgbClr val="333333"/>
                </a:solidFill>
                <a:latin typeface="Helvetica Neue"/>
              </a:rPr>
              <a:t> อนุพันธ์และกฎลูกโซ่ของอา</a:t>
            </a:r>
            <a:r>
              <a:rPr lang="th-TH" b="1" dirty="0" err="1">
                <a:solidFill>
                  <a:srgbClr val="333333"/>
                </a:solidFill>
                <a:latin typeface="Helvetica Neue"/>
              </a:rPr>
              <a:t>เรย์</a:t>
            </a:r>
            <a:endParaRPr lang="th-TH" b="1" dirty="0">
              <a:solidFill>
                <a:srgbClr val="333333"/>
              </a:solidFill>
              <a:latin typeface="Helvetica Neue"/>
            </a:endParaRPr>
          </a:p>
          <a:p>
            <a:endParaRPr lang="th-TH" dirty="0"/>
          </a:p>
        </p:txBody>
      </p:sp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19A80232-B3EA-4FB2-8D7E-FDD5B204BC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96" y="202844"/>
            <a:ext cx="1780860" cy="1814147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</p:pic>
      <p:sp>
        <p:nvSpPr>
          <p:cNvPr id="4" name="สี่เหลี่ยมผืนผ้า 3">
            <a:extLst>
              <a:ext uri="{FF2B5EF4-FFF2-40B4-BE49-F238E27FC236}">
                <a16:creationId xmlns:a16="http://schemas.microsoft.com/office/drawing/2014/main" id="{90F6CAC9-7340-4146-A8D6-70BB55118797}"/>
              </a:ext>
            </a:extLst>
          </p:cNvPr>
          <p:cNvSpPr/>
          <p:nvPr/>
        </p:nvSpPr>
        <p:spPr>
          <a:xfrm>
            <a:off x="571415" y="2139496"/>
            <a:ext cx="189746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Helvetica Neue"/>
              </a:rPr>
              <a:t> m </a:t>
            </a:r>
            <a:r>
              <a:rPr lang="th-TH" sz="1600" dirty="0">
                <a:solidFill>
                  <a:srgbClr val="FF0000"/>
                </a:solidFill>
                <a:latin typeface="Helvetica Neue"/>
              </a:rPr>
              <a:t>คือจำนวนตัวแปรต้น</a:t>
            </a:r>
            <a:endParaRPr lang="th-TH" sz="1600" dirty="0">
              <a:solidFill>
                <a:srgbClr val="FF0000"/>
              </a:solidFill>
            </a:endParaRPr>
          </a:p>
        </p:txBody>
      </p:sp>
      <p:cxnSp>
        <p:nvCxnSpPr>
          <p:cNvPr id="6" name="ลูกศรเชื่อมต่อแบบตรง 5">
            <a:extLst>
              <a:ext uri="{FF2B5EF4-FFF2-40B4-BE49-F238E27FC236}">
                <a16:creationId xmlns:a16="http://schemas.microsoft.com/office/drawing/2014/main" id="{BEB93432-5820-40F5-BB79-5F1F6DAE43F0}"/>
              </a:ext>
            </a:extLst>
          </p:cNvPr>
          <p:cNvCxnSpPr>
            <a:cxnSpLocks/>
          </p:cNvCxnSpPr>
          <p:nvPr/>
        </p:nvCxnSpPr>
        <p:spPr>
          <a:xfrm flipH="1" flipV="1">
            <a:off x="1471195" y="1981576"/>
            <a:ext cx="41129" cy="1964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รูปภาพ 8">
            <a:extLst>
              <a:ext uri="{FF2B5EF4-FFF2-40B4-BE49-F238E27FC236}">
                <a16:creationId xmlns:a16="http://schemas.microsoft.com/office/drawing/2014/main" id="{F3FC3F9D-B6B2-4369-8980-D9EE2F06E1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8097" y="1646696"/>
            <a:ext cx="1911819" cy="710893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</p:pic>
      <p:grpSp>
        <p:nvGrpSpPr>
          <p:cNvPr id="49" name="กลุ่ม 48">
            <a:extLst>
              <a:ext uri="{FF2B5EF4-FFF2-40B4-BE49-F238E27FC236}">
                <a16:creationId xmlns:a16="http://schemas.microsoft.com/office/drawing/2014/main" id="{83474C8F-B2A6-4432-B9F1-6F56D9DFA76F}"/>
              </a:ext>
            </a:extLst>
          </p:cNvPr>
          <p:cNvGrpSpPr/>
          <p:nvPr/>
        </p:nvGrpSpPr>
        <p:grpSpPr>
          <a:xfrm>
            <a:off x="8292772" y="750639"/>
            <a:ext cx="3125477" cy="2678361"/>
            <a:chOff x="3557846" y="1573009"/>
            <a:chExt cx="3125477" cy="2678361"/>
          </a:xfrm>
        </p:grpSpPr>
        <p:pic>
          <p:nvPicPr>
            <p:cNvPr id="24" name="รูปภาพ 23">
              <a:extLst>
                <a:ext uri="{FF2B5EF4-FFF2-40B4-BE49-F238E27FC236}">
                  <a16:creationId xmlns:a16="http://schemas.microsoft.com/office/drawing/2014/main" id="{64E543FC-0833-484F-91BE-2D5A9B2E9C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91578" y="2508672"/>
              <a:ext cx="1728274" cy="564569"/>
            </a:xfrm>
            <a:prstGeom prst="rect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</p:pic>
        <p:grpSp>
          <p:nvGrpSpPr>
            <p:cNvPr id="48" name="กลุ่ม 47">
              <a:extLst>
                <a:ext uri="{FF2B5EF4-FFF2-40B4-BE49-F238E27FC236}">
                  <a16:creationId xmlns:a16="http://schemas.microsoft.com/office/drawing/2014/main" id="{9F57624F-DC18-4D56-9ED7-AFE6E93849AF}"/>
                </a:ext>
              </a:extLst>
            </p:cNvPr>
            <p:cNvGrpSpPr/>
            <p:nvPr/>
          </p:nvGrpSpPr>
          <p:grpSpPr>
            <a:xfrm>
              <a:off x="3557846" y="1573009"/>
              <a:ext cx="3125477" cy="2678361"/>
              <a:chOff x="3557846" y="1573009"/>
              <a:chExt cx="3125477" cy="2678361"/>
            </a:xfrm>
          </p:grpSpPr>
          <p:pic>
            <p:nvPicPr>
              <p:cNvPr id="23" name="รูปภาพ 22">
                <a:extLst>
                  <a:ext uri="{FF2B5EF4-FFF2-40B4-BE49-F238E27FC236}">
                    <a16:creationId xmlns:a16="http://schemas.microsoft.com/office/drawing/2014/main" id="{2468D256-D9E8-4176-BCE1-751CEE8360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752041" y="2133560"/>
                <a:ext cx="1076066" cy="1130139"/>
              </a:xfrm>
              <a:prstGeom prst="rect">
                <a:avLst/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</p:pic>
          <p:sp>
            <p:nvSpPr>
              <p:cNvPr id="25" name="สี่เหลี่ยมผืนผ้า 24">
                <a:extLst>
                  <a:ext uri="{FF2B5EF4-FFF2-40B4-BE49-F238E27FC236}">
                    <a16:creationId xmlns:a16="http://schemas.microsoft.com/office/drawing/2014/main" id="{8BD248B4-1C38-4CBE-B613-D9827627F188}"/>
                  </a:ext>
                </a:extLst>
              </p:cNvPr>
              <p:cNvSpPr/>
              <p:nvPr/>
            </p:nvSpPr>
            <p:spPr>
              <a:xfrm>
                <a:off x="3832765" y="1589940"/>
                <a:ext cx="2850558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600" dirty="0">
                    <a:solidFill>
                      <a:srgbClr val="FF0000"/>
                    </a:solidFill>
                    <a:latin typeface="Helvetica Neue"/>
                  </a:rPr>
                  <a:t>a </a:t>
                </a:r>
                <a:r>
                  <a:rPr lang="th-TH" sz="1600" dirty="0">
                    <a:solidFill>
                      <a:srgbClr val="FF0000"/>
                    </a:solidFill>
                    <a:latin typeface="Helvetica Neue"/>
                  </a:rPr>
                  <a:t>และ </a:t>
                </a:r>
                <a:r>
                  <a:rPr lang="en-US" sz="1600" dirty="0">
                    <a:solidFill>
                      <a:srgbClr val="FF0000"/>
                    </a:solidFill>
                    <a:latin typeface="Helvetica Neue"/>
                  </a:rPr>
                  <a:t>h </a:t>
                </a:r>
                <a:r>
                  <a:rPr lang="th-TH" sz="1600" dirty="0">
                    <a:solidFill>
                      <a:srgbClr val="FF0000"/>
                    </a:solidFill>
                    <a:latin typeface="Helvetica Neue"/>
                  </a:rPr>
                  <a:t>เป็นปริมาณที่มีจำนวนตัวแปรเท่ากัน</a:t>
                </a:r>
              </a:p>
              <a:p>
                <a:r>
                  <a:rPr lang="th-TH" sz="1600" dirty="0">
                    <a:solidFill>
                      <a:srgbClr val="FF0000"/>
                    </a:solidFill>
                    <a:latin typeface="Helvetica Neue"/>
                  </a:rPr>
                  <a:t> จึงนำทั้งอา</a:t>
                </a:r>
                <a:r>
                  <a:rPr lang="th-TH" sz="1600" dirty="0" err="1">
                    <a:solidFill>
                      <a:srgbClr val="FF0000"/>
                    </a:solidFill>
                    <a:latin typeface="Helvetica Neue"/>
                  </a:rPr>
                  <a:t>เรย์</a:t>
                </a:r>
                <a:r>
                  <a:rPr lang="th-TH" sz="1600" dirty="0">
                    <a:solidFill>
                      <a:srgbClr val="FF0000"/>
                    </a:solidFill>
                    <a:latin typeface="Helvetica Neue"/>
                  </a:rPr>
                  <a:t>มาคำนวณกันได้โดยตรง</a:t>
                </a:r>
                <a:endParaRPr lang="th-TH" sz="16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26" name="สี่เหลี่ยมผืนผ้า 25">
                <a:extLst>
                  <a:ext uri="{FF2B5EF4-FFF2-40B4-BE49-F238E27FC236}">
                    <a16:creationId xmlns:a16="http://schemas.microsoft.com/office/drawing/2014/main" id="{45CA6380-7F34-4822-869A-CE48A95BA29E}"/>
                  </a:ext>
                </a:extLst>
              </p:cNvPr>
              <p:cNvSpPr/>
              <p:nvPr/>
            </p:nvSpPr>
            <p:spPr>
              <a:xfrm>
                <a:off x="3557846" y="1573009"/>
                <a:ext cx="3125477" cy="2678361"/>
              </a:xfrm>
              <a:prstGeom prst="rect">
                <a:avLst/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th-TH"/>
              </a:p>
            </p:txBody>
          </p:sp>
          <p:pic>
            <p:nvPicPr>
              <p:cNvPr id="27" name="รูปภาพ 26">
                <a:extLst>
                  <a:ext uri="{FF2B5EF4-FFF2-40B4-BE49-F238E27FC236}">
                    <a16:creationId xmlns:a16="http://schemas.microsoft.com/office/drawing/2014/main" id="{0B70245B-B138-43FE-9236-9B03C995F9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567184" y="3647369"/>
                <a:ext cx="1275651" cy="514294"/>
              </a:xfrm>
              <a:prstGeom prst="rect">
                <a:avLst/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</p:pic>
          <p:cxnSp>
            <p:nvCxnSpPr>
              <p:cNvPr id="29" name="ตัวเชื่อมต่อ: หักมุม 28">
                <a:extLst>
                  <a:ext uri="{FF2B5EF4-FFF2-40B4-BE49-F238E27FC236}">
                    <a16:creationId xmlns:a16="http://schemas.microsoft.com/office/drawing/2014/main" id="{F12697C0-A58A-434A-B37C-00337F381F33}"/>
                  </a:ext>
                </a:extLst>
              </p:cNvPr>
              <p:cNvCxnSpPr>
                <a:stCxn id="23" idx="2"/>
                <a:endCxn id="27" idx="1"/>
              </p:cNvCxnSpPr>
              <p:nvPr/>
            </p:nvCxnSpPr>
            <p:spPr>
              <a:xfrm rot="16200000" flipH="1">
                <a:off x="4108221" y="3445552"/>
                <a:ext cx="640817" cy="277110"/>
              </a:xfrm>
              <a:prstGeom prst="bentConnector2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ตัวเชื่อมต่อ: หักมุม 30">
                <a:extLst>
                  <a:ext uri="{FF2B5EF4-FFF2-40B4-BE49-F238E27FC236}">
                    <a16:creationId xmlns:a16="http://schemas.microsoft.com/office/drawing/2014/main" id="{EDFF1106-B487-49E6-92EC-01663457E050}"/>
                  </a:ext>
                </a:extLst>
              </p:cNvPr>
              <p:cNvCxnSpPr>
                <a:stCxn id="24" idx="2"/>
                <a:endCxn id="27" idx="0"/>
              </p:cNvCxnSpPr>
              <p:nvPr/>
            </p:nvCxnSpPr>
            <p:spPr>
              <a:xfrm rot="5400000">
                <a:off x="5193299" y="3084953"/>
                <a:ext cx="574128" cy="550705"/>
              </a:xfrm>
              <a:prstGeom prst="bentConnector3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8" name="กลุ่ม 87">
            <a:extLst>
              <a:ext uri="{FF2B5EF4-FFF2-40B4-BE49-F238E27FC236}">
                <a16:creationId xmlns:a16="http://schemas.microsoft.com/office/drawing/2014/main" id="{37ED64A8-5E64-437B-ACDE-1CB464EF1EE1}"/>
              </a:ext>
            </a:extLst>
          </p:cNvPr>
          <p:cNvGrpSpPr/>
          <p:nvPr/>
        </p:nvGrpSpPr>
        <p:grpSpPr>
          <a:xfrm>
            <a:off x="2478371" y="5063400"/>
            <a:ext cx="9511644" cy="1741551"/>
            <a:chOff x="2543696" y="5062552"/>
            <a:chExt cx="9511644" cy="1741551"/>
          </a:xfrm>
        </p:grpSpPr>
        <p:sp>
          <p:nvSpPr>
            <p:cNvPr id="7" name="สี่เหลี่ยมผืนผ้า 6">
              <a:extLst>
                <a:ext uri="{FF2B5EF4-FFF2-40B4-BE49-F238E27FC236}">
                  <a16:creationId xmlns:a16="http://schemas.microsoft.com/office/drawing/2014/main" id="{D21E6F80-60E5-403A-A936-D2C8CC4E2F1D}"/>
                </a:ext>
              </a:extLst>
            </p:cNvPr>
            <p:cNvSpPr/>
            <p:nvPr/>
          </p:nvSpPr>
          <p:spPr>
            <a:xfrm>
              <a:off x="2633998" y="5062552"/>
              <a:ext cx="774571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th-TH" sz="2000" dirty="0">
                  <a:solidFill>
                    <a:srgbClr val="FF0000"/>
                  </a:solidFill>
                  <a:latin typeface="Helvetica Neue"/>
                </a:rPr>
                <a:t>อา</a:t>
              </a:r>
              <a:r>
                <a:rPr lang="th-TH" sz="2000" dirty="0" err="1">
                  <a:solidFill>
                    <a:srgbClr val="FF0000"/>
                  </a:solidFill>
                  <a:latin typeface="Helvetica Neue"/>
                </a:rPr>
                <a:t>เรย์</a:t>
              </a:r>
              <a:endParaRPr lang="th-TH" sz="2000" dirty="0">
                <a:solidFill>
                  <a:srgbClr val="FF0000"/>
                </a:solidFill>
              </a:endParaRPr>
            </a:p>
          </p:txBody>
        </p:sp>
        <p:grpSp>
          <p:nvGrpSpPr>
            <p:cNvPr id="87" name="กลุ่ม 86">
              <a:extLst>
                <a:ext uri="{FF2B5EF4-FFF2-40B4-BE49-F238E27FC236}">
                  <a16:creationId xmlns:a16="http://schemas.microsoft.com/office/drawing/2014/main" id="{B5A2B5F2-8A23-42BA-8683-890F5DC09B08}"/>
                </a:ext>
              </a:extLst>
            </p:cNvPr>
            <p:cNvGrpSpPr/>
            <p:nvPr/>
          </p:nvGrpSpPr>
          <p:grpSpPr>
            <a:xfrm>
              <a:off x="2543696" y="5130289"/>
              <a:ext cx="9511644" cy="1673814"/>
              <a:chOff x="23054" y="5138422"/>
              <a:chExt cx="9511644" cy="1673814"/>
            </a:xfrm>
          </p:grpSpPr>
          <p:pic>
            <p:nvPicPr>
              <p:cNvPr id="22" name="รูปภาพ 21">
                <a:extLst>
                  <a:ext uri="{FF2B5EF4-FFF2-40B4-BE49-F238E27FC236}">
                    <a16:creationId xmlns:a16="http://schemas.microsoft.com/office/drawing/2014/main" id="{00FC5B3E-23AC-48FD-B013-D00BE4F1D2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395324" y="5198651"/>
                <a:ext cx="2926611" cy="1553355"/>
              </a:xfrm>
              <a:prstGeom prst="rect">
                <a:avLst/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</p:pic>
          <p:grpSp>
            <p:nvGrpSpPr>
              <p:cNvPr id="47" name="กลุ่ม 46">
                <a:extLst>
                  <a:ext uri="{FF2B5EF4-FFF2-40B4-BE49-F238E27FC236}">
                    <a16:creationId xmlns:a16="http://schemas.microsoft.com/office/drawing/2014/main" id="{0500DA7D-79C8-47E8-94C3-B1A88B2DD3E7}"/>
                  </a:ext>
                </a:extLst>
              </p:cNvPr>
              <p:cNvGrpSpPr/>
              <p:nvPr/>
            </p:nvGrpSpPr>
            <p:grpSpPr>
              <a:xfrm>
                <a:off x="23054" y="5138422"/>
                <a:ext cx="9511644" cy="1673814"/>
                <a:chOff x="23054" y="5138422"/>
                <a:chExt cx="9511644" cy="1673814"/>
              </a:xfrm>
            </p:grpSpPr>
            <p:grpSp>
              <p:nvGrpSpPr>
                <p:cNvPr id="21" name="กลุ่ม 20">
                  <a:extLst>
                    <a:ext uri="{FF2B5EF4-FFF2-40B4-BE49-F238E27FC236}">
                      <a16:creationId xmlns:a16="http://schemas.microsoft.com/office/drawing/2014/main" id="{30D9D14C-D55F-4AFA-958D-9AAB38D43BF1}"/>
                    </a:ext>
                  </a:extLst>
                </p:cNvPr>
                <p:cNvGrpSpPr/>
                <p:nvPr/>
              </p:nvGrpSpPr>
              <p:grpSpPr>
                <a:xfrm>
                  <a:off x="23054" y="5138422"/>
                  <a:ext cx="9511644" cy="1673814"/>
                  <a:chOff x="656704" y="5075879"/>
                  <a:chExt cx="9511644" cy="1673814"/>
                </a:xfrm>
              </p:grpSpPr>
              <p:pic>
                <p:nvPicPr>
                  <p:cNvPr id="11" name="รูปภาพ 10">
                    <a:extLst>
                      <a:ext uri="{FF2B5EF4-FFF2-40B4-BE49-F238E27FC236}">
                        <a16:creationId xmlns:a16="http://schemas.microsoft.com/office/drawing/2014/main" id="{E49F4127-420E-4710-9015-19E62360740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752773" y="5340515"/>
                    <a:ext cx="1235869" cy="1311922"/>
                  </a:xfrm>
                  <a:prstGeom prst="rect">
                    <a:avLst/>
                  </a:prstGeom>
                  <a:noFill/>
                  <a:ln w="9525" cap="flat" cmpd="sng" algn="ctr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dk1"/>
                  </a:fontRef>
                </p:style>
              </p:pic>
              <p:pic>
                <p:nvPicPr>
                  <p:cNvPr id="14" name="รูปภาพ 13">
                    <a:extLst>
                      <a:ext uri="{FF2B5EF4-FFF2-40B4-BE49-F238E27FC236}">
                        <a16:creationId xmlns:a16="http://schemas.microsoft.com/office/drawing/2014/main" id="{987A7C15-9014-4BD4-8B77-647EE8D5E12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2050279" y="5713152"/>
                    <a:ext cx="3052115" cy="523220"/>
                  </a:xfrm>
                  <a:prstGeom prst="rect">
                    <a:avLst/>
                  </a:prstGeom>
                  <a:noFill/>
                  <a:ln w="9525" cap="flat" cmpd="sng" algn="ctr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dk1"/>
                  </a:fontRef>
                </p:style>
              </p:pic>
              <p:sp>
                <p:nvSpPr>
                  <p:cNvPr id="17" name="สี่เหลี่ยมผืนผ้า 16">
                    <a:extLst>
                      <a:ext uri="{FF2B5EF4-FFF2-40B4-BE49-F238E27FC236}">
                        <a16:creationId xmlns:a16="http://schemas.microsoft.com/office/drawing/2014/main" id="{9638B4F5-886A-4C03-A04C-666E1E2A5C6E}"/>
                      </a:ext>
                    </a:extLst>
                  </p:cNvPr>
                  <p:cNvSpPr/>
                  <p:nvPr/>
                </p:nvSpPr>
                <p:spPr>
                  <a:xfrm>
                    <a:off x="2034358" y="5136108"/>
                    <a:ext cx="1697901" cy="33855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sz="1600" dirty="0">
                        <a:solidFill>
                          <a:srgbClr val="FF0000"/>
                        </a:solidFill>
                        <a:latin typeface="Helvetica Neue"/>
                      </a:rPr>
                      <a:t>J </a:t>
                    </a:r>
                    <a:r>
                      <a:rPr lang="th-TH" sz="1600" dirty="0">
                        <a:solidFill>
                          <a:srgbClr val="FF0000"/>
                        </a:solidFill>
                        <a:latin typeface="Helvetica Neue"/>
                      </a:rPr>
                      <a:t>คำนวณจาก </a:t>
                    </a:r>
                    <a:r>
                      <a:rPr lang="en-US" sz="1600" dirty="0">
                        <a:solidFill>
                          <a:srgbClr val="FF0000"/>
                        </a:solidFill>
                        <a:latin typeface="Helvetica Neue"/>
                      </a:rPr>
                      <a:t>h </a:t>
                    </a:r>
                    <a:r>
                      <a:rPr lang="th-TH" sz="1600" dirty="0">
                        <a:solidFill>
                          <a:srgbClr val="FF0000"/>
                        </a:solidFill>
                        <a:latin typeface="Helvetica Neue"/>
                      </a:rPr>
                      <a:t>แต่ละค่า</a:t>
                    </a:r>
                    <a:endParaRPr lang="th-TH" sz="1600" dirty="0">
                      <a:solidFill>
                        <a:srgbClr val="FF0000"/>
                      </a:solidFill>
                    </a:endParaRPr>
                  </a:p>
                </p:txBody>
              </p:sp>
              <p:pic>
                <p:nvPicPr>
                  <p:cNvPr id="18" name="รูปภาพ 17">
                    <a:extLst>
                      <a:ext uri="{FF2B5EF4-FFF2-40B4-BE49-F238E27FC236}">
                        <a16:creationId xmlns:a16="http://schemas.microsoft.com/office/drawing/2014/main" id="{8B831DFE-AC17-42E5-A053-09DE563DAB9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5200834" y="5692121"/>
                    <a:ext cx="1729699" cy="608709"/>
                  </a:xfrm>
                  <a:prstGeom prst="rect">
                    <a:avLst/>
                  </a:prstGeom>
                  <a:noFill/>
                  <a:ln w="9525" cap="flat" cmpd="sng" algn="ctr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dk1"/>
                  </a:fontRef>
                </p:style>
              </p:pic>
              <p:sp>
                <p:nvSpPr>
                  <p:cNvPr id="20" name="สี่เหลี่ยมผืนผ้า 19">
                    <a:extLst>
                      <a:ext uri="{FF2B5EF4-FFF2-40B4-BE49-F238E27FC236}">
                        <a16:creationId xmlns:a16="http://schemas.microsoft.com/office/drawing/2014/main" id="{E9BC09D8-D2A0-4C4C-AC30-449D6FA93BC2}"/>
                      </a:ext>
                    </a:extLst>
                  </p:cNvPr>
                  <p:cNvSpPr/>
                  <p:nvPr/>
                </p:nvSpPr>
                <p:spPr>
                  <a:xfrm>
                    <a:off x="656704" y="5075879"/>
                    <a:ext cx="9511644" cy="1673814"/>
                  </a:xfrm>
                  <a:prstGeom prst="rect">
                    <a:avLst/>
                  </a:prstGeom>
                  <a:noFill/>
                  <a:ln w="9525" cap="flat" cmpd="sng" algn="ctr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th-TH" dirty="0"/>
                  </a:p>
                </p:txBody>
              </p:sp>
            </p:grpSp>
            <p:cxnSp>
              <p:nvCxnSpPr>
                <p:cNvPr id="42" name="ตัวเชื่อมต่อ: หักมุม 41">
                  <a:extLst>
                    <a:ext uri="{FF2B5EF4-FFF2-40B4-BE49-F238E27FC236}">
                      <a16:creationId xmlns:a16="http://schemas.microsoft.com/office/drawing/2014/main" id="{CB96EDA5-8A20-43B1-9868-841BAD32E2CD}"/>
                    </a:ext>
                  </a:extLst>
                </p:cNvPr>
                <p:cNvCxnSpPr>
                  <a:stCxn id="14" idx="0"/>
                  <a:endCxn id="18" idx="0"/>
                </p:cNvCxnSpPr>
                <p:nvPr/>
              </p:nvCxnSpPr>
              <p:spPr>
                <a:xfrm rot="5400000" flipH="1" flipV="1">
                  <a:off x="4176845" y="4520507"/>
                  <a:ext cx="21031" cy="2489347"/>
                </a:xfrm>
                <a:prstGeom prst="bentConnector3">
                  <a:avLst>
                    <a:gd name="adj1" fmla="val 1186967"/>
                  </a:avLst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ตัวเชื่อมต่อ: หักมุม 43">
                  <a:extLst>
                    <a:ext uri="{FF2B5EF4-FFF2-40B4-BE49-F238E27FC236}">
                      <a16:creationId xmlns:a16="http://schemas.microsoft.com/office/drawing/2014/main" id="{AEE14173-7DB9-4A2B-A856-C80DC05B8A88}"/>
                    </a:ext>
                  </a:extLst>
                </p:cNvPr>
                <p:cNvCxnSpPr>
                  <a:endCxn id="18" idx="2"/>
                </p:cNvCxnSpPr>
                <p:nvPr/>
              </p:nvCxnSpPr>
              <p:spPr>
                <a:xfrm flipV="1">
                  <a:off x="1354992" y="6363373"/>
                  <a:ext cx="4077042" cy="246591"/>
                </a:xfrm>
                <a:prstGeom prst="bentConnector2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pic>
        <p:nvPicPr>
          <p:cNvPr id="53" name="รูปภาพ 52">
            <a:extLst>
              <a:ext uri="{FF2B5EF4-FFF2-40B4-BE49-F238E27FC236}">
                <a16:creationId xmlns:a16="http://schemas.microsoft.com/office/drawing/2014/main" id="{CBB3314B-E2FB-4965-B214-F9F25B17FFC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430970" y="3930299"/>
            <a:ext cx="3021116" cy="692339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</p:pic>
      <p:cxnSp>
        <p:nvCxnSpPr>
          <p:cNvPr id="55" name="ตัวเชื่อมต่อ: หักมุม 54">
            <a:extLst>
              <a:ext uri="{FF2B5EF4-FFF2-40B4-BE49-F238E27FC236}">
                <a16:creationId xmlns:a16="http://schemas.microsoft.com/office/drawing/2014/main" id="{D24BE0A4-1102-472D-BF6E-DE1965D72CD7}"/>
              </a:ext>
            </a:extLst>
          </p:cNvPr>
          <p:cNvCxnSpPr>
            <a:stCxn id="27" idx="2"/>
            <a:endCxn id="53" idx="0"/>
          </p:cNvCxnSpPr>
          <p:nvPr/>
        </p:nvCxnSpPr>
        <p:spPr>
          <a:xfrm rot="16200000" flipH="1">
            <a:off x="9645229" y="3634000"/>
            <a:ext cx="591006" cy="159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ตัวเชื่อมต่อ: หักมุม 56">
            <a:extLst>
              <a:ext uri="{FF2B5EF4-FFF2-40B4-BE49-F238E27FC236}">
                <a16:creationId xmlns:a16="http://schemas.microsoft.com/office/drawing/2014/main" id="{B426EC20-E755-431D-A882-08A10E60F696}"/>
              </a:ext>
            </a:extLst>
          </p:cNvPr>
          <p:cNvCxnSpPr>
            <a:stCxn id="22" idx="0"/>
            <a:endCxn id="53" idx="2"/>
          </p:cNvCxnSpPr>
          <p:nvPr/>
        </p:nvCxnSpPr>
        <p:spPr>
          <a:xfrm rot="16200000" flipV="1">
            <a:off x="9843374" y="4720792"/>
            <a:ext cx="568728" cy="37241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ลูกศรเชื่อมต่อแบบตรง 89">
            <a:extLst>
              <a:ext uri="{FF2B5EF4-FFF2-40B4-BE49-F238E27FC236}">
                <a16:creationId xmlns:a16="http://schemas.microsoft.com/office/drawing/2014/main" id="{6F4F89B9-788C-4077-929C-16DF98A46097}"/>
              </a:ext>
            </a:extLst>
          </p:cNvPr>
          <p:cNvCxnSpPr/>
          <p:nvPr/>
        </p:nvCxnSpPr>
        <p:spPr>
          <a:xfrm flipH="1">
            <a:off x="2768138" y="5346696"/>
            <a:ext cx="106234" cy="4824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สี่เหลี่ยมผืนผ้า 96">
            <a:extLst>
              <a:ext uri="{FF2B5EF4-FFF2-40B4-BE49-F238E27FC236}">
                <a16:creationId xmlns:a16="http://schemas.microsoft.com/office/drawing/2014/main" id="{1D60E2C0-E5EF-4F36-A61E-7B32BA716027}"/>
              </a:ext>
            </a:extLst>
          </p:cNvPr>
          <p:cNvSpPr/>
          <p:nvPr/>
        </p:nvSpPr>
        <p:spPr>
          <a:xfrm>
            <a:off x="37380" y="159661"/>
            <a:ext cx="3937271" cy="2326897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grpSp>
        <p:nvGrpSpPr>
          <p:cNvPr id="101" name="กลุ่ม 100">
            <a:extLst>
              <a:ext uri="{FF2B5EF4-FFF2-40B4-BE49-F238E27FC236}">
                <a16:creationId xmlns:a16="http://schemas.microsoft.com/office/drawing/2014/main" id="{7E8F6D0E-8F30-4905-8952-D919B275B1CE}"/>
              </a:ext>
            </a:extLst>
          </p:cNvPr>
          <p:cNvGrpSpPr/>
          <p:nvPr/>
        </p:nvGrpSpPr>
        <p:grpSpPr>
          <a:xfrm>
            <a:off x="95211" y="2725867"/>
            <a:ext cx="7938213" cy="2285177"/>
            <a:chOff x="95211" y="2725867"/>
            <a:chExt cx="7938213" cy="2285177"/>
          </a:xfrm>
        </p:grpSpPr>
        <p:grpSp>
          <p:nvGrpSpPr>
            <p:cNvPr id="99" name="กลุ่ม 98">
              <a:extLst>
                <a:ext uri="{FF2B5EF4-FFF2-40B4-BE49-F238E27FC236}">
                  <a16:creationId xmlns:a16="http://schemas.microsoft.com/office/drawing/2014/main" id="{0EFDB25B-9809-4D2C-9EF5-F2DA26F49861}"/>
                </a:ext>
              </a:extLst>
            </p:cNvPr>
            <p:cNvGrpSpPr/>
            <p:nvPr/>
          </p:nvGrpSpPr>
          <p:grpSpPr>
            <a:xfrm>
              <a:off x="95211" y="2725867"/>
              <a:ext cx="7938213" cy="2285177"/>
              <a:chOff x="1395936" y="2642840"/>
              <a:chExt cx="7938213" cy="2285177"/>
            </a:xfrm>
          </p:grpSpPr>
          <p:grpSp>
            <p:nvGrpSpPr>
              <p:cNvPr id="95" name="กลุ่ม 94">
                <a:extLst>
                  <a:ext uri="{FF2B5EF4-FFF2-40B4-BE49-F238E27FC236}">
                    <a16:creationId xmlns:a16="http://schemas.microsoft.com/office/drawing/2014/main" id="{01640D2B-877C-45F8-ABEA-83BBF019F534}"/>
                  </a:ext>
                </a:extLst>
              </p:cNvPr>
              <p:cNvGrpSpPr/>
              <p:nvPr/>
            </p:nvGrpSpPr>
            <p:grpSpPr>
              <a:xfrm>
                <a:off x="1395938" y="2642840"/>
                <a:ext cx="6705182" cy="2246850"/>
                <a:chOff x="401030" y="2328677"/>
                <a:chExt cx="6705182" cy="2246850"/>
              </a:xfrm>
            </p:grpSpPr>
            <p:grpSp>
              <p:nvGrpSpPr>
                <p:cNvPr id="83" name="กลุ่ม 82">
                  <a:extLst>
                    <a:ext uri="{FF2B5EF4-FFF2-40B4-BE49-F238E27FC236}">
                      <a16:creationId xmlns:a16="http://schemas.microsoft.com/office/drawing/2014/main" id="{6041920F-C6B7-46C0-B206-6671B7B30291}"/>
                    </a:ext>
                  </a:extLst>
                </p:cNvPr>
                <p:cNvGrpSpPr/>
                <p:nvPr/>
              </p:nvGrpSpPr>
              <p:grpSpPr>
                <a:xfrm>
                  <a:off x="401030" y="3298913"/>
                  <a:ext cx="2140330" cy="1074651"/>
                  <a:chOff x="3025349" y="2017412"/>
                  <a:chExt cx="2140330" cy="1074651"/>
                </a:xfrm>
              </p:grpSpPr>
              <p:pic>
                <p:nvPicPr>
                  <p:cNvPr id="78" name="รูปภาพ 77">
                    <a:extLst>
                      <a:ext uri="{FF2B5EF4-FFF2-40B4-BE49-F238E27FC236}">
                        <a16:creationId xmlns:a16="http://schemas.microsoft.com/office/drawing/2014/main" id="{0CC7F453-F6F4-4847-AF70-62857BA1273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3222117" y="2388961"/>
                    <a:ext cx="1472158" cy="331754"/>
                  </a:xfrm>
                  <a:prstGeom prst="rect">
                    <a:avLst/>
                  </a:prstGeom>
                </p:spPr>
              </p:pic>
              <p:sp>
                <p:nvSpPr>
                  <p:cNvPr id="79" name="สี่เหลี่ยมผืนผ้า 78">
                    <a:extLst>
                      <a:ext uri="{FF2B5EF4-FFF2-40B4-BE49-F238E27FC236}">
                        <a16:creationId xmlns:a16="http://schemas.microsoft.com/office/drawing/2014/main" id="{31C59D9B-03CD-43C7-928D-9EF25E486626}"/>
                      </a:ext>
                    </a:extLst>
                  </p:cNvPr>
                  <p:cNvSpPr/>
                  <p:nvPr/>
                </p:nvSpPr>
                <p:spPr>
                  <a:xfrm>
                    <a:off x="3141735" y="2017412"/>
                    <a:ext cx="1710725" cy="33855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sz="1600" dirty="0">
                        <a:solidFill>
                          <a:srgbClr val="FF0000"/>
                        </a:solidFill>
                        <a:latin typeface="Helvetica Neue"/>
                      </a:rPr>
                      <a:t>a </a:t>
                    </a:r>
                    <a:r>
                      <a:rPr lang="th-TH" sz="1600" dirty="0">
                        <a:solidFill>
                          <a:srgbClr val="FF0000"/>
                        </a:solidFill>
                        <a:latin typeface="Helvetica Neue"/>
                      </a:rPr>
                      <a:t>คำนวณจาก </a:t>
                    </a:r>
                    <a:r>
                      <a:rPr lang="en-US" sz="1600" dirty="0">
                        <a:solidFill>
                          <a:srgbClr val="FF0000"/>
                        </a:solidFill>
                        <a:latin typeface="Helvetica Neue"/>
                      </a:rPr>
                      <a:t>w </a:t>
                    </a:r>
                    <a:r>
                      <a:rPr lang="th-TH" sz="1600" dirty="0">
                        <a:solidFill>
                          <a:srgbClr val="FF0000"/>
                        </a:solidFill>
                        <a:latin typeface="Helvetica Neue"/>
                      </a:rPr>
                      <a:t>และ </a:t>
                    </a:r>
                    <a:r>
                      <a:rPr lang="en-US" sz="1600" dirty="0">
                        <a:solidFill>
                          <a:srgbClr val="FF0000"/>
                        </a:solidFill>
                        <a:latin typeface="Helvetica Neue"/>
                      </a:rPr>
                      <a:t>b </a:t>
                    </a:r>
                    <a:endParaRPr lang="th-TH" sz="1600" dirty="0">
                      <a:solidFill>
                        <a:srgbClr val="FF0000"/>
                      </a:solidFill>
                    </a:endParaRPr>
                  </a:p>
                </p:txBody>
              </p:sp>
              <p:sp>
                <p:nvSpPr>
                  <p:cNvPr id="80" name="สี่เหลี่ยมผืนผ้า 79">
                    <a:extLst>
                      <a:ext uri="{FF2B5EF4-FFF2-40B4-BE49-F238E27FC236}">
                        <a16:creationId xmlns:a16="http://schemas.microsoft.com/office/drawing/2014/main" id="{7DEE8F96-C79D-4D6A-A9B6-35DCCDE516FC}"/>
                      </a:ext>
                    </a:extLst>
                  </p:cNvPr>
                  <p:cNvSpPr/>
                  <p:nvPr/>
                </p:nvSpPr>
                <p:spPr>
                  <a:xfrm>
                    <a:off x="3025349" y="2784286"/>
                    <a:ext cx="2140330" cy="307777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th-TH" sz="1400" dirty="0">
                        <a:solidFill>
                          <a:srgbClr val="FF0000"/>
                        </a:solidFill>
                        <a:latin typeface="Helvetica Neue"/>
                      </a:rPr>
                      <a:t>อา</a:t>
                    </a:r>
                    <a:r>
                      <a:rPr lang="th-TH" sz="1400" dirty="0" err="1">
                        <a:solidFill>
                          <a:srgbClr val="FF0000"/>
                        </a:solidFill>
                        <a:latin typeface="Helvetica Neue"/>
                      </a:rPr>
                      <a:t>เรย์</a:t>
                    </a:r>
                    <a:r>
                      <a:rPr lang="th-TH" sz="1400" dirty="0">
                        <a:solidFill>
                          <a:srgbClr val="FF0000"/>
                        </a:solidFill>
                        <a:latin typeface="Helvetica Neue"/>
                      </a:rPr>
                      <a:t>มาคูณกันแบบ</a:t>
                    </a:r>
                    <a:r>
                      <a:rPr lang="th-TH" sz="1400" dirty="0" err="1">
                        <a:solidFill>
                          <a:srgbClr val="FF0000"/>
                        </a:solidFill>
                        <a:latin typeface="Helvetica Neue"/>
                      </a:rPr>
                      <a:t>เมทริกซ์</a:t>
                    </a:r>
                    <a:r>
                      <a:rPr lang="th-TH" sz="1400" dirty="0">
                        <a:solidFill>
                          <a:srgbClr val="FF0000"/>
                        </a:solidFill>
                        <a:latin typeface="Helvetica Neue"/>
                      </a:rPr>
                      <a:t> </a:t>
                    </a:r>
                    <a:r>
                      <a:rPr lang="en-US" sz="1200" dirty="0">
                        <a:solidFill>
                          <a:srgbClr val="FF0000"/>
                        </a:solidFill>
                      </a:rPr>
                      <a:t>np.dot()</a:t>
                    </a:r>
                    <a:r>
                      <a:rPr lang="th-TH" sz="1400" dirty="0">
                        <a:solidFill>
                          <a:srgbClr val="FF0000"/>
                        </a:solidFill>
                        <a:latin typeface="Helvetica Neue"/>
                      </a:rPr>
                      <a:t> </a:t>
                    </a:r>
                    <a:endParaRPr lang="th-TH" sz="1400" dirty="0">
                      <a:solidFill>
                        <a:srgbClr val="FF0000"/>
                      </a:solidFill>
                    </a:endParaRPr>
                  </a:p>
                </p:txBody>
              </p:sp>
              <p:cxnSp>
                <p:nvCxnSpPr>
                  <p:cNvPr id="82" name="ลูกศรเชื่อมต่อแบบตรง 81">
                    <a:extLst>
                      <a:ext uri="{FF2B5EF4-FFF2-40B4-BE49-F238E27FC236}">
                        <a16:creationId xmlns:a16="http://schemas.microsoft.com/office/drawing/2014/main" id="{296A17AB-AEBD-4E2D-A367-E153ADB8DDC3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3958196" y="2594456"/>
                    <a:ext cx="38901" cy="247504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pic>
              <p:nvPicPr>
                <p:cNvPr id="84" name="รูปภาพ 83">
                  <a:extLst>
                    <a:ext uri="{FF2B5EF4-FFF2-40B4-BE49-F238E27FC236}">
                      <a16:creationId xmlns:a16="http://schemas.microsoft.com/office/drawing/2014/main" id="{AA2FA458-9143-4C87-9986-A5302DAD8A5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462858" y="2745396"/>
                  <a:ext cx="4643354" cy="1830131"/>
                </a:xfrm>
                <a:prstGeom prst="rect">
                  <a:avLst/>
                </a:prstGeom>
                <a:noFill/>
                <a:ln w="9525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</p:pic>
            <p:grpSp>
              <p:nvGrpSpPr>
                <p:cNvPr id="94" name="กลุ่ม 93">
                  <a:extLst>
                    <a:ext uri="{FF2B5EF4-FFF2-40B4-BE49-F238E27FC236}">
                      <a16:creationId xmlns:a16="http://schemas.microsoft.com/office/drawing/2014/main" id="{86B23CB4-85FC-4005-8188-FB90E76CBA76}"/>
                    </a:ext>
                  </a:extLst>
                </p:cNvPr>
                <p:cNvGrpSpPr/>
                <p:nvPr/>
              </p:nvGrpSpPr>
              <p:grpSpPr>
                <a:xfrm>
                  <a:off x="3917971" y="2328677"/>
                  <a:ext cx="2511501" cy="461665"/>
                  <a:chOff x="3364916" y="2370605"/>
                  <a:chExt cx="2511501" cy="461665"/>
                </a:xfrm>
              </p:grpSpPr>
              <p:sp>
                <p:nvSpPr>
                  <p:cNvPr id="91" name="กล่องข้อความ 90">
                    <a:extLst>
                      <a:ext uri="{FF2B5EF4-FFF2-40B4-BE49-F238E27FC236}">
                        <a16:creationId xmlns:a16="http://schemas.microsoft.com/office/drawing/2014/main" id="{724B7C50-96FD-452C-A5E5-0B78B6209E43}"/>
                      </a:ext>
                    </a:extLst>
                  </p:cNvPr>
                  <p:cNvSpPr txBox="1"/>
                  <p:nvPr/>
                </p:nvSpPr>
                <p:spPr>
                  <a:xfrm>
                    <a:off x="3364916" y="2370605"/>
                    <a:ext cx="1135247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dirty="0">
                        <a:solidFill>
                          <a:srgbClr val="FF0000"/>
                        </a:solidFill>
                      </a:rPr>
                      <a:t>a </a:t>
                    </a:r>
                    <a:r>
                      <a:rPr lang="th-TH" sz="1200" dirty="0">
                        <a:solidFill>
                          <a:srgbClr val="FF0000"/>
                        </a:solidFill>
                      </a:rPr>
                      <a:t> ขนาดข้อมูลเป็น </a:t>
                    </a:r>
                    <a:r>
                      <a:rPr lang="en-US" sz="1200" dirty="0">
                        <a:solidFill>
                          <a:srgbClr val="FF0000"/>
                        </a:solidFill>
                      </a:rPr>
                      <a:t>n</a:t>
                    </a:r>
                  </a:p>
                  <a:p>
                    <a:r>
                      <a:rPr lang="en-US" sz="1200" dirty="0">
                        <a:solidFill>
                          <a:srgbClr val="FF0000"/>
                        </a:solidFill>
                      </a:rPr>
                      <a:t>w </a:t>
                    </a:r>
                    <a:r>
                      <a:rPr lang="th-TH" sz="1200" dirty="0">
                        <a:solidFill>
                          <a:srgbClr val="FF0000"/>
                        </a:solidFill>
                      </a:rPr>
                      <a:t>ขนาดข้อมูลเป็น </a:t>
                    </a:r>
                    <a:r>
                      <a:rPr lang="en-US" sz="1200" dirty="0">
                        <a:solidFill>
                          <a:srgbClr val="FF0000"/>
                        </a:solidFill>
                      </a:rPr>
                      <a:t>m</a:t>
                    </a:r>
                    <a:endParaRPr lang="th-TH" sz="1200" dirty="0">
                      <a:solidFill>
                        <a:srgbClr val="FF0000"/>
                      </a:solidFill>
                    </a:endParaRPr>
                  </a:p>
                </p:txBody>
              </p:sp>
              <p:sp>
                <p:nvSpPr>
                  <p:cNvPr id="92" name="กล่องข้อความ 91">
                    <a:extLst>
                      <a:ext uri="{FF2B5EF4-FFF2-40B4-BE49-F238E27FC236}">
                        <a16:creationId xmlns:a16="http://schemas.microsoft.com/office/drawing/2014/main" id="{B4419823-940D-4DA8-B0CD-6039BD029D91}"/>
                      </a:ext>
                    </a:extLst>
                  </p:cNvPr>
                  <p:cNvSpPr txBox="1"/>
                  <p:nvPr/>
                </p:nvSpPr>
                <p:spPr>
                  <a:xfrm>
                    <a:off x="4391715" y="2447549"/>
                    <a:ext cx="1484702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th-TH" sz="1400" dirty="0">
                        <a:solidFill>
                          <a:srgbClr val="FF0000"/>
                        </a:solidFill>
                      </a:rPr>
                      <a:t>จึงแจกแจงเป็นอา</a:t>
                    </a:r>
                    <a:r>
                      <a:rPr lang="th-TH" sz="1400" dirty="0" err="1">
                        <a:solidFill>
                          <a:srgbClr val="FF0000"/>
                        </a:solidFill>
                      </a:rPr>
                      <a:t>เรย์</a:t>
                    </a:r>
                    <a:r>
                      <a:rPr lang="th-TH" sz="1400" dirty="0">
                        <a:solidFill>
                          <a:srgbClr val="FF0000"/>
                        </a:solidFill>
                      </a:rPr>
                      <a:t> 2 มิติ</a:t>
                    </a:r>
                  </a:p>
                </p:txBody>
              </p:sp>
            </p:grpSp>
          </p:grpSp>
          <p:sp>
            <p:nvSpPr>
              <p:cNvPr id="98" name="สี่เหลี่ยมผืนผ้า 97">
                <a:extLst>
                  <a:ext uri="{FF2B5EF4-FFF2-40B4-BE49-F238E27FC236}">
                    <a16:creationId xmlns:a16="http://schemas.microsoft.com/office/drawing/2014/main" id="{DEC2116C-DE65-4186-AF03-869080FB9860}"/>
                  </a:ext>
                </a:extLst>
              </p:cNvPr>
              <p:cNvSpPr/>
              <p:nvPr/>
            </p:nvSpPr>
            <p:spPr>
              <a:xfrm>
                <a:off x="1395936" y="2667428"/>
                <a:ext cx="7938213" cy="2260589"/>
              </a:xfrm>
              <a:prstGeom prst="rect">
                <a:avLst/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th-TH" dirty="0"/>
              </a:p>
            </p:txBody>
          </p:sp>
        </p:grpSp>
        <p:sp>
          <p:nvSpPr>
            <p:cNvPr id="100" name="สี่เหลี่ยมผืนผ้า 99">
              <a:extLst>
                <a:ext uri="{FF2B5EF4-FFF2-40B4-BE49-F238E27FC236}">
                  <a16:creationId xmlns:a16="http://schemas.microsoft.com/office/drawing/2014/main" id="{A47221B1-513F-433E-B6E6-793E5F0F7589}"/>
                </a:ext>
              </a:extLst>
            </p:cNvPr>
            <p:cNvSpPr/>
            <p:nvPr/>
          </p:nvSpPr>
          <p:spPr>
            <a:xfrm>
              <a:off x="6018055" y="2760633"/>
              <a:ext cx="70724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>
                  <a:solidFill>
                    <a:srgbClr val="FF0000"/>
                  </a:solidFill>
                  <a:latin typeface="Helvetica Neue"/>
                </a:rPr>
                <a:t>a</a:t>
              </a:r>
              <a:r>
                <a:rPr lang="th-TH" sz="1200" dirty="0">
                  <a:solidFill>
                    <a:srgbClr val="FF0000"/>
                  </a:solidFill>
                  <a:latin typeface="Helvetica Neue"/>
                </a:rPr>
                <a:t> แนวตั้ง</a:t>
              </a:r>
            </a:p>
            <a:p>
              <a:r>
                <a:rPr lang="en-US" sz="1200" dirty="0">
                  <a:solidFill>
                    <a:srgbClr val="FF0000"/>
                  </a:solidFill>
                  <a:latin typeface="Helvetica Neue"/>
                </a:rPr>
                <a:t>w </a:t>
              </a:r>
              <a:r>
                <a:rPr lang="th-TH" sz="1200" dirty="0">
                  <a:solidFill>
                    <a:srgbClr val="FF0000"/>
                  </a:solidFill>
                  <a:latin typeface="Helvetica Neue"/>
                </a:rPr>
                <a:t>แนวนอน</a:t>
              </a:r>
              <a:endParaRPr lang="th-TH" sz="1200" dirty="0">
                <a:solidFill>
                  <a:srgbClr val="FF0000"/>
                </a:solidFill>
              </a:endParaRPr>
            </a:p>
          </p:txBody>
        </p:sp>
      </p:grpSp>
      <p:pic>
        <p:nvPicPr>
          <p:cNvPr id="102" name="รูปภาพ 101">
            <a:extLst>
              <a:ext uri="{FF2B5EF4-FFF2-40B4-BE49-F238E27FC236}">
                <a16:creationId xmlns:a16="http://schemas.microsoft.com/office/drawing/2014/main" id="{5D799F8E-E3CF-4685-B98D-BC6AE26671B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859642" y="3790245"/>
            <a:ext cx="1003488" cy="611396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</p:pic>
      <p:sp>
        <p:nvSpPr>
          <p:cNvPr id="103" name="สี่เหลี่ยมผืนผ้า 102">
            <a:extLst>
              <a:ext uri="{FF2B5EF4-FFF2-40B4-BE49-F238E27FC236}">
                <a16:creationId xmlns:a16="http://schemas.microsoft.com/office/drawing/2014/main" id="{C4283358-E5DD-4E18-A613-6A7F2D7F01EB}"/>
              </a:ext>
            </a:extLst>
          </p:cNvPr>
          <p:cNvSpPr/>
          <p:nvPr/>
        </p:nvSpPr>
        <p:spPr>
          <a:xfrm>
            <a:off x="6783809" y="3312847"/>
            <a:ext cx="11897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1600" dirty="0">
                <a:solidFill>
                  <a:srgbClr val="FF0000"/>
                </a:solidFill>
                <a:latin typeface="Helvetica Neue"/>
              </a:rPr>
              <a:t>ค่าเท่ากับอา</a:t>
            </a:r>
            <a:r>
              <a:rPr lang="th-TH" sz="1600" dirty="0" err="1">
                <a:solidFill>
                  <a:srgbClr val="FF0000"/>
                </a:solidFill>
                <a:latin typeface="Helvetica Neue"/>
              </a:rPr>
              <a:t>เรย์</a:t>
            </a:r>
            <a:r>
              <a:rPr lang="th-TH" sz="1600" dirty="0">
                <a:solidFill>
                  <a:srgbClr val="FF0000"/>
                </a:solidFill>
                <a:latin typeface="Helvetica Neue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Helvetica Neue"/>
              </a:rPr>
              <a:t>x</a:t>
            </a:r>
            <a:endParaRPr lang="th-TH" sz="1600" dirty="0">
              <a:solidFill>
                <a:srgbClr val="FF0000"/>
              </a:solidFill>
            </a:endParaRPr>
          </a:p>
        </p:txBody>
      </p:sp>
      <p:grpSp>
        <p:nvGrpSpPr>
          <p:cNvPr id="107" name="กลุ่ม 106">
            <a:extLst>
              <a:ext uri="{FF2B5EF4-FFF2-40B4-BE49-F238E27FC236}">
                <a16:creationId xmlns:a16="http://schemas.microsoft.com/office/drawing/2014/main" id="{86A66C51-816A-4622-8A43-BF68B0C64F50}"/>
              </a:ext>
            </a:extLst>
          </p:cNvPr>
          <p:cNvGrpSpPr/>
          <p:nvPr/>
        </p:nvGrpSpPr>
        <p:grpSpPr>
          <a:xfrm>
            <a:off x="134730" y="5074615"/>
            <a:ext cx="2220553" cy="1730336"/>
            <a:chOff x="5381304" y="1527020"/>
            <a:chExt cx="2220553" cy="1730336"/>
          </a:xfrm>
        </p:grpSpPr>
        <p:pic>
          <p:nvPicPr>
            <p:cNvPr id="104" name="รูปภาพ 103">
              <a:extLst>
                <a:ext uri="{FF2B5EF4-FFF2-40B4-BE49-F238E27FC236}">
                  <a16:creationId xmlns:a16="http://schemas.microsoft.com/office/drawing/2014/main" id="{14B5F271-5E6F-4D01-9A11-C5D837AC998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5432681" y="1665642"/>
              <a:ext cx="1048702" cy="833379"/>
            </a:xfrm>
            <a:prstGeom prst="rect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</p:pic>
        <p:sp>
          <p:nvSpPr>
            <p:cNvPr id="105" name="กล่องข้อความ 104">
              <a:extLst>
                <a:ext uri="{FF2B5EF4-FFF2-40B4-BE49-F238E27FC236}">
                  <a16:creationId xmlns:a16="http://schemas.microsoft.com/office/drawing/2014/main" id="{2089E998-4BB0-42D5-BC7C-80294331A270}"/>
                </a:ext>
              </a:extLst>
            </p:cNvPr>
            <p:cNvSpPr txBox="1"/>
            <p:nvPr/>
          </p:nvSpPr>
          <p:spPr>
            <a:xfrm>
              <a:off x="6495464" y="1710477"/>
              <a:ext cx="1106393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</a:rPr>
                <a:t>b </a:t>
              </a:r>
              <a:r>
                <a:rPr lang="th-TH" sz="1400" dirty="0">
                  <a:solidFill>
                    <a:srgbClr val="FF0000"/>
                  </a:solidFill>
                </a:rPr>
                <a:t>เป็นเลขตัวเดียว </a:t>
              </a:r>
              <a:endParaRPr lang="en-US" sz="1400" dirty="0">
                <a:solidFill>
                  <a:srgbClr val="FF0000"/>
                </a:solidFill>
              </a:endParaRPr>
            </a:p>
            <a:p>
              <a:r>
                <a:rPr lang="en-US" sz="1400" dirty="0">
                  <a:solidFill>
                    <a:srgbClr val="FF0000"/>
                  </a:solidFill>
                </a:rPr>
                <a:t>a </a:t>
              </a:r>
              <a:r>
                <a:rPr lang="th-TH" sz="1400" dirty="0">
                  <a:solidFill>
                    <a:srgbClr val="FF0000"/>
                  </a:solidFill>
                </a:rPr>
                <a:t>เป็นอา</a:t>
              </a:r>
              <a:r>
                <a:rPr lang="th-TH" sz="1400" dirty="0" err="1">
                  <a:solidFill>
                    <a:srgbClr val="FF0000"/>
                  </a:solidFill>
                </a:rPr>
                <a:t>เรย์</a:t>
              </a:r>
              <a:endParaRPr lang="th-TH" sz="1400" dirty="0">
                <a:solidFill>
                  <a:srgbClr val="FF0000"/>
                </a:solidFill>
              </a:endParaRPr>
            </a:p>
            <a:p>
              <a:r>
                <a:rPr lang="th-TH" sz="1400" dirty="0">
                  <a:solidFill>
                    <a:srgbClr val="FF0000"/>
                  </a:solidFill>
                </a:rPr>
                <a:t>ทุกตัวเป็น 1</a:t>
              </a:r>
            </a:p>
          </p:txBody>
        </p:sp>
        <p:sp>
          <p:nvSpPr>
            <p:cNvPr id="106" name="สี่เหลี่ยมผืนผ้า 105">
              <a:extLst>
                <a:ext uri="{FF2B5EF4-FFF2-40B4-BE49-F238E27FC236}">
                  <a16:creationId xmlns:a16="http://schemas.microsoft.com/office/drawing/2014/main" id="{BF4D3507-2565-450D-81B1-BF09D0CCF406}"/>
                </a:ext>
              </a:extLst>
            </p:cNvPr>
            <p:cNvSpPr/>
            <p:nvPr/>
          </p:nvSpPr>
          <p:spPr>
            <a:xfrm>
              <a:off x="5381304" y="1527020"/>
              <a:ext cx="2179649" cy="1730336"/>
            </a:xfrm>
            <a:prstGeom prst="rect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  <p:cxnSp>
        <p:nvCxnSpPr>
          <p:cNvPr id="109" name="ลูกศรเชื่อมต่อแบบตรง 108">
            <a:extLst>
              <a:ext uri="{FF2B5EF4-FFF2-40B4-BE49-F238E27FC236}">
                <a16:creationId xmlns:a16="http://schemas.microsoft.com/office/drawing/2014/main" id="{4D54CFCA-C668-4438-A865-DCDE67AEB910}"/>
              </a:ext>
            </a:extLst>
          </p:cNvPr>
          <p:cNvCxnSpPr>
            <a:cxnSpLocks/>
          </p:cNvCxnSpPr>
          <p:nvPr/>
        </p:nvCxnSpPr>
        <p:spPr>
          <a:xfrm flipV="1">
            <a:off x="330882" y="4396900"/>
            <a:ext cx="118005" cy="10666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ตัวเชื่อมต่อ: หักมุม 133">
            <a:extLst>
              <a:ext uri="{FF2B5EF4-FFF2-40B4-BE49-F238E27FC236}">
                <a16:creationId xmlns:a16="http://schemas.microsoft.com/office/drawing/2014/main" id="{2EAB86CB-6B0F-4FE3-B808-ADCF9F04BD87}"/>
              </a:ext>
            </a:extLst>
          </p:cNvPr>
          <p:cNvCxnSpPr>
            <a:cxnSpLocks/>
            <a:stCxn id="22" idx="3"/>
            <a:endCxn id="9" idx="0"/>
          </p:cNvCxnSpPr>
          <p:nvPr/>
        </p:nvCxnSpPr>
        <p:spPr>
          <a:xfrm flipH="1" flipV="1">
            <a:off x="2994007" y="1646696"/>
            <a:ext cx="8783245" cy="4321348"/>
          </a:xfrm>
          <a:prstGeom prst="bentConnector4">
            <a:avLst>
              <a:gd name="adj1" fmla="val -2603"/>
              <a:gd name="adj2" fmla="val 104328"/>
            </a:avLst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39" name="ลูกศรเชื่อมต่อแบบตรง 138">
            <a:extLst>
              <a:ext uri="{FF2B5EF4-FFF2-40B4-BE49-F238E27FC236}">
                <a16:creationId xmlns:a16="http://schemas.microsoft.com/office/drawing/2014/main" id="{098FB948-5AC0-4E19-AEFB-5054C83AE2F3}"/>
              </a:ext>
            </a:extLst>
          </p:cNvPr>
          <p:cNvCxnSpPr>
            <a:cxnSpLocks/>
          </p:cNvCxnSpPr>
          <p:nvPr/>
        </p:nvCxnSpPr>
        <p:spPr>
          <a:xfrm flipV="1">
            <a:off x="3690851" y="2368499"/>
            <a:ext cx="0" cy="38195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pSp>
        <p:nvGrpSpPr>
          <p:cNvPr id="148" name="กลุ่ม 147">
            <a:extLst>
              <a:ext uri="{FF2B5EF4-FFF2-40B4-BE49-F238E27FC236}">
                <a16:creationId xmlns:a16="http://schemas.microsoft.com/office/drawing/2014/main" id="{5A785835-9499-416E-BA3E-69BA66F19A40}"/>
              </a:ext>
            </a:extLst>
          </p:cNvPr>
          <p:cNvGrpSpPr/>
          <p:nvPr/>
        </p:nvGrpSpPr>
        <p:grpSpPr>
          <a:xfrm>
            <a:off x="1918939" y="215934"/>
            <a:ext cx="2141993" cy="1093251"/>
            <a:chOff x="3882450" y="682146"/>
            <a:chExt cx="2141993" cy="739049"/>
          </a:xfrm>
        </p:grpSpPr>
        <p:sp>
          <p:nvSpPr>
            <p:cNvPr id="137" name="สี่เหลี่ยมผืนผ้า 136">
              <a:extLst>
                <a:ext uri="{FF2B5EF4-FFF2-40B4-BE49-F238E27FC236}">
                  <a16:creationId xmlns:a16="http://schemas.microsoft.com/office/drawing/2014/main" id="{F9F00D6E-2F7E-45E5-9B16-0B1A01F12B46}"/>
                </a:ext>
              </a:extLst>
            </p:cNvPr>
            <p:cNvSpPr/>
            <p:nvPr/>
          </p:nvSpPr>
          <p:spPr>
            <a:xfrm>
              <a:off x="3970779" y="682146"/>
              <a:ext cx="184731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th-TH" sz="1200" dirty="0">
                <a:solidFill>
                  <a:srgbClr val="FF0000"/>
                </a:solidFill>
              </a:endParaRPr>
            </a:p>
          </p:txBody>
        </p:sp>
        <p:sp>
          <p:nvSpPr>
            <p:cNvPr id="146" name="สี่เหลี่ยมผืนผ้า 145">
              <a:extLst>
                <a:ext uri="{FF2B5EF4-FFF2-40B4-BE49-F238E27FC236}">
                  <a16:creationId xmlns:a16="http://schemas.microsoft.com/office/drawing/2014/main" id="{7E1746DA-1089-47A0-B18C-E09B58A0B240}"/>
                </a:ext>
              </a:extLst>
            </p:cNvPr>
            <p:cNvSpPr/>
            <p:nvPr/>
          </p:nvSpPr>
          <p:spPr>
            <a:xfrm>
              <a:off x="3882450" y="734596"/>
              <a:ext cx="2141993" cy="6865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dirty="0">
                  <a:solidFill>
                    <a:srgbClr val="FF0000"/>
                  </a:solidFill>
                  <a:latin typeface="Helvetica Neue"/>
                </a:rPr>
                <a:t> ∂J/∂a</a:t>
              </a:r>
              <a:r>
                <a:rPr lang="en-US" sz="1200" baseline="-25000" dirty="0">
                  <a:solidFill>
                    <a:srgbClr val="FF0000"/>
                  </a:solidFill>
                  <a:latin typeface="Helvetica Neue"/>
                </a:rPr>
                <a:t>i</a:t>
              </a:r>
              <a:r>
                <a:rPr lang="en-US" sz="1200" dirty="0">
                  <a:solidFill>
                    <a:srgbClr val="FF0000"/>
                  </a:solidFill>
                  <a:latin typeface="Helvetica Neue"/>
                </a:rPr>
                <a:t> </a:t>
              </a:r>
              <a:r>
                <a:rPr lang="th-TH" sz="1200" dirty="0">
                  <a:solidFill>
                    <a:srgbClr val="FF0000"/>
                  </a:solidFill>
                  <a:latin typeface="Helvetica Neue"/>
                </a:rPr>
                <a:t>เป็นอา</a:t>
              </a:r>
              <a:r>
                <a:rPr lang="th-TH" sz="1200" dirty="0" err="1">
                  <a:solidFill>
                    <a:srgbClr val="FF0000"/>
                  </a:solidFill>
                  <a:latin typeface="Helvetica Neue"/>
                </a:rPr>
                <a:t>เรย์ห</a:t>
              </a:r>
              <a:r>
                <a:rPr lang="th-TH" sz="1200" dirty="0">
                  <a:solidFill>
                    <a:srgbClr val="FF0000"/>
                  </a:solidFill>
                  <a:latin typeface="Helvetica Neue"/>
                </a:rPr>
                <a:t>นึ่งมิติขนาด </a:t>
              </a:r>
              <a:r>
                <a:rPr lang="en-US" sz="1200" dirty="0">
                  <a:solidFill>
                    <a:srgbClr val="FF0000"/>
                  </a:solidFill>
                  <a:latin typeface="Helvetica Neue"/>
                </a:rPr>
                <a:t>n</a:t>
              </a:r>
            </a:p>
            <a:p>
              <a:r>
                <a:rPr lang="en-US" sz="1200" dirty="0">
                  <a:solidFill>
                    <a:srgbClr val="FF0000"/>
                  </a:solidFill>
                  <a:latin typeface="Helvetica Neue"/>
                </a:rPr>
                <a:t>∂a</a:t>
              </a:r>
              <a:r>
                <a:rPr lang="en-US" sz="1200" baseline="-25000" dirty="0">
                  <a:solidFill>
                    <a:srgbClr val="FF0000"/>
                  </a:solidFill>
                  <a:latin typeface="Helvetica Neue"/>
                </a:rPr>
                <a:t>i</a:t>
              </a:r>
              <a:r>
                <a:rPr lang="en-US" sz="1200" dirty="0">
                  <a:solidFill>
                    <a:srgbClr val="FF0000"/>
                  </a:solidFill>
                  <a:latin typeface="Helvetica Neue"/>
                </a:rPr>
                <a:t>/∂</a:t>
              </a:r>
              <a:r>
                <a:rPr lang="en-US" sz="1200" dirty="0" err="1">
                  <a:solidFill>
                    <a:srgbClr val="FF0000"/>
                  </a:solidFill>
                  <a:latin typeface="Helvetica Neue"/>
                </a:rPr>
                <a:t>w</a:t>
              </a:r>
              <a:r>
                <a:rPr lang="en-US" sz="1200" baseline="-25000" dirty="0" err="1">
                  <a:solidFill>
                    <a:srgbClr val="FF0000"/>
                  </a:solidFill>
                  <a:latin typeface="Helvetica Neue"/>
                </a:rPr>
                <a:t>j</a:t>
              </a:r>
              <a:r>
                <a:rPr lang="en-US" sz="1200" dirty="0">
                  <a:solidFill>
                    <a:srgbClr val="FF0000"/>
                  </a:solidFill>
                  <a:latin typeface="Helvetica Neue"/>
                </a:rPr>
                <a:t> </a:t>
              </a:r>
              <a:r>
                <a:rPr lang="th-TH" sz="1200" dirty="0">
                  <a:solidFill>
                    <a:srgbClr val="FF0000"/>
                  </a:solidFill>
                  <a:latin typeface="Helvetica Neue"/>
                </a:rPr>
                <a:t>เป็นอา</a:t>
              </a:r>
              <a:r>
                <a:rPr lang="th-TH" sz="1200" dirty="0" err="1">
                  <a:solidFill>
                    <a:srgbClr val="FF0000"/>
                  </a:solidFill>
                  <a:latin typeface="Helvetica Neue"/>
                </a:rPr>
                <a:t>เรย์ส</a:t>
              </a:r>
              <a:r>
                <a:rPr lang="th-TH" sz="1200" dirty="0">
                  <a:solidFill>
                    <a:srgbClr val="FF0000"/>
                  </a:solidFill>
                  <a:latin typeface="Helvetica Neue"/>
                </a:rPr>
                <a:t>องมิติขนาด </a:t>
              </a:r>
              <a:r>
                <a:rPr lang="en-US" sz="1200" dirty="0" err="1">
                  <a:solidFill>
                    <a:srgbClr val="FF0000"/>
                  </a:solidFill>
                  <a:latin typeface="Helvetica Neue"/>
                </a:rPr>
                <a:t>n×m</a:t>
              </a:r>
              <a:r>
                <a:rPr lang="en-US" sz="1200" dirty="0">
                  <a:solidFill>
                    <a:srgbClr val="FF0000"/>
                  </a:solidFill>
                  <a:latin typeface="Helvetica Neue"/>
                </a:rPr>
                <a:t> </a:t>
              </a:r>
              <a:endParaRPr lang="th-TH" sz="1200" dirty="0">
                <a:solidFill>
                  <a:srgbClr val="FF0000"/>
                </a:solidFill>
                <a:latin typeface="Helvetica Neue"/>
              </a:endParaRPr>
            </a:p>
            <a:p>
              <a:r>
                <a:rPr lang="th-TH" sz="1200" dirty="0">
                  <a:solidFill>
                    <a:srgbClr val="FF0000"/>
                  </a:solidFill>
                  <a:latin typeface="Helvetica Neue"/>
                </a:rPr>
                <a:t>แต่ผลลัพธ์ที่ได้คือ ∂</a:t>
              </a:r>
              <a:r>
                <a:rPr lang="en-US" sz="1200" dirty="0">
                  <a:solidFill>
                    <a:srgbClr val="FF0000"/>
                  </a:solidFill>
                  <a:latin typeface="Helvetica Neue"/>
                </a:rPr>
                <a:t>J/∂</a:t>
              </a:r>
              <a:r>
                <a:rPr lang="en-US" sz="1200" dirty="0" err="1">
                  <a:solidFill>
                    <a:srgbClr val="FF0000"/>
                  </a:solidFill>
                  <a:latin typeface="Helvetica Neue"/>
                </a:rPr>
                <a:t>w</a:t>
              </a:r>
              <a:r>
                <a:rPr lang="en-US" sz="1200" baseline="-25000" dirty="0" err="1">
                  <a:solidFill>
                    <a:srgbClr val="FF0000"/>
                  </a:solidFill>
                  <a:latin typeface="Helvetica Neue"/>
                </a:rPr>
                <a:t>j</a:t>
              </a:r>
              <a:endParaRPr lang="en-US" sz="1200" baseline="-25000" dirty="0">
                <a:solidFill>
                  <a:srgbClr val="FF0000"/>
                </a:solidFill>
                <a:latin typeface="Helvetica Neue"/>
              </a:endParaRPr>
            </a:p>
            <a:p>
              <a:r>
                <a:rPr lang="en-US" sz="1200" dirty="0">
                  <a:solidFill>
                    <a:srgbClr val="FF0000"/>
                  </a:solidFill>
                  <a:latin typeface="Helvetica Neue"/>
                </a:rPr>
                <a:t> </a:t>
              </a:r>
              <a:r>
                <a:rPr lang="th-TH" sz="1200" dirty="0">
                  <a:solidFill>
                    <a:srgbClr val="FF0000"/>
                  </a:solidFill>
                  <a:latin typeface="Helvetica Neue"/>
                </a:rPr>
                <a:t>นั้นจะต้องมีขนาดเป็น </a:t>
              </a:r>
              <a:r>
                <a:rPr lang="en-US" sz="1200" dirty="0">
                  <a:solidFill>
                    <a:srgbClr val="FF0000"/>
                  </a:solidFill>
                  <a:latin typeface="Helvetica Neue"/>
                </a:rPr>
                <a:t>m </a:t>
              </a:r>
              <a:r>
                <a:rPr lang="th-TH" sz="1200" dirty="0">
                  <a:solidFill>
                    <a:srgbClr val="FF0000"/>
                  </a:solidFill>
                  <a:latin typeface="Helvetica Neue"/>
                </a:rPr>
                <a:t>จึงคูนกันปกติไม่ได้</a:t>
              </a:r>
            </a:p>
            <a:p>
              <a:r>
                <a:rPr lang="th-TH" sz="1200" dirty="0">
                  <a:solidFill>
                    <a:srgbClr val="FF0000"/>
                  </a:solidFill>
                  <a:latin typeface="Helvetica Neue"/>
                </a:rPr>
                <a:t>จึงต้อง</a:t>
              </a:r>
              <a:r>
                <a:rPr lang="th-TH" sz="1200" dirty="0">
                  <a:solidFill>
                    <a:srgbClr val="FF0000"/>
                  </a:solidFill>
                </a:rPr>
                <a:t>ควรจะอยู่ในรูปของการคูณ</a:t>
              </a:r>
              <a:r>
                <a:rPr lang="th-TH" sz="1200" dirty="0" err="1">
                  <a:solidFill>
                    <a:srgbClr val="FF0000"/>
                  </a:solidFill>
                </a:rPr>
                <a:t>เมทริกซ์</a:t>
              </a:r>
              <a:endParaRPr lang="th-TH" sz="12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55" name="กลุ่ม 154">
            <a:extLst>
              <a:ext uri="{FF2B5EF4-FFF2-40B4-BE49-F238E27FC236}">
                <a16:creationId xmlns:a16="http://schemas.microsoft.com/office/drawing/2014/main" id="{62DB7525-EB32-4417-A016-E6D008B14BF9}"/>
              </a:ext>
            </a:extLst>
          </p:cNvPr>
          <p:cNvGrpSpPr/>
          <p:nvPr/>
        </p:nvGrpSpPr>
        <p:grpSpPr>
          <a:xfrm>
            <a:off x="3343244" y="2308773"/>
            <a:ext cx="5960459" cy="833813"/>
            <a:chOff x="3343244" y="2308773"/>
            <a:chExt cx="5960459" cy="833813"/>
          </a:xfrm>
        </p:grpSpPr>
        <p:grpSp>
          <p:nvGrpSpPr>
            <p:cNvPr id="145" name="กลุ่ม 144">
              <a:extLst>
                <a:ext uri="{FF2B5EF4-FFF2-40B4-BE49-F238E27FC236}">
                  <a16:creationId xmlns:a16="http://schemas.microsoft.com/office/drawing/2014/main" id="{4276F9BB-73B0-4D8C-9B94-6470115E0D1A}"/>
                </a:ext>
              </a:extLst>
            </p:cNvPr>
            <p:cNvGrpSpPr/>
            <p:nvPr/>
          </p:nvGrpSpPr>
          <p:grpSpPr>
            <a:xfrm>
              <a:off x="3343244" y="2601958"/>
              <a:ext cx="5960459" cy="540628"/>
              <a:chOff x="3343244" y="2601958"/>
              <a:chExt cx="5960459" cy="540628"/>
            </a:xfrm>
          </p:grpSpPr>
          <p:grpSp>
            <p:nvGrpSpPr>
              <p:cNvPr id="128" name="กลุ่ม 127">
                <a:extLst>
                  <a:ext uri="{FF2B5EF4-FFF2-40B4-BE49-F238E27FC236}">
                    <a16:creationId xmlns:a16="http://schemas.microsoft.com/office/drawing/2014/main" id="{828D8F70-AEA9-498B-B7D4-E865B8A7C05B}"/>
                  </a:ext>
                </a:extLst>
              </p:cNvPr>
              <p:cNvGrpSpPr/>
              <p:nvPr/>
            </p:nvGrpSpPr>
            <p:grpSpPr>
              <a:xfrm>
                <a:off x="8163098" y="2601958"/>
                <a:ext cx="1140605" cy="540628"/>
                <a:chOff x="8163098" y="2601958"/>
                <a:chExt cx="1140605" cy="540628"/>
              </a:xfrm>
            </p:grpSpPr>
            <p:cxnSp>
              <p:nvCxnSpPr>
                <p:cNvPr id="123" name="ตัวเชื่อมต่อตรง 122">
                  <a:extLst>
                    <a:ext uri="{FF2B5EF4-FFF2-40B4-BE49-F238E27FC236}">
                      <a16:creationId xmlns:a16="http://schemas.microsoft.com/office/drawing/2014/main" id="{92889986-9290-4F57-ABAE-C51BA1876EB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163098" y="2601958"/>
                  <a:ext cx="0" cy="508630"/>
                </a:xfrm>
                <a:prstGeom prst="line">
                  <a:avLst/>
                </a:prstGeom>
              </p:spPr>
              <p:style>
                <a:lnRef idx="3">
                  <a:schemeClr val="accent6"/>
                </a:lnRef>
                <a:fillRef idx="0">
                  <a:schemeClr val="accent6"/>
                </a:fillRef>
                <a:effectRef idx="2">
                  <a:schemeClr val="accent6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ตัวเชื่อมต่อตรง 126">
                  <a:extLst>
                    <a:ext uri="{FF2B5EF4-FFF2-40B4-BE49-F238E27FC236}">
                      <a16:creationId xmlns:a16="http://schemas.microsoft.com/office/drawing/2014/main" id="{F8824AF8-9455-44F4-BF97-9BFF7A6DD524}"/>
                    </a:ext>
                  </a:extLst>
                </p:cNvPr>
                <p:cNvCxnSpPr/>
                <p:nvPr/>
              </p:nvCxnSpPr>
              <p:spPr>
                <a:xfrm>
                  <a:off x="8163098" y="3110588"/>
                  <a:ext cx="1140605" cy="31998"/>
                </a:xfrm>
                <a:prstGeom prst="line">
                  <a:avLst/>
                </a:prstGeom>
              </p:spPr>
              <p:style>
                <a:lnRef idx="3">
                  <a:schemeClr val="accent6"/>
                </a:lnRef>
                <a:fillRef idx="0">
                  <a:schemeClr val="accent6"/>
                </a:fillRef>
                <a:effectRef idx="2">
                  <a:schemeClr val="accent6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44" name="ตัวเชื่อมต่อตรง 143">
                <a:extLst>
                  <a:ext uri="{FF2B5EF4-FFF2-40B4-BE49-F238E27FC236}">
                    <a16:creationId xmlns:a16="http://schemas.microsoft.com/office/drawing/2014/main" id="{459799F8-65A7-48EC-B446-C36B3B2464C2}"/>
                  </a:ext>
                </a:extLst>
              </p:cNvPr>
              <p:cNvCxnSpPr/>
              <p:nvPr/>
            </p:nvCxnSpPr>
            <p:spPr>
              <a:xfrm>
                <a:off x="3343244" y="2601958"/>
                <a:ext cx="4819854" cy="0"/>
              </a:xfrm>
              <a:prstGeom prst="line">
                <a:avLst/>
              </a:prstGeom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</p:grpSp>
        <p:cxnSp>
          <p:nvCxnSpPr>
            <p:cNvPr id="154" name="ลูกศรเชื่อมต่อแบบตรง 153">
              <a:extLst>
                <a:ext uri="{FF2B5EF4-FFF2-40B4-BE49-F238E27FC236}">
                  <a16:creationId xmlns:a16="http://schemas.microsoft.com/office/drawing/2014/main" id="{F3698784-5A68-4072-905B-62EBE5F49A8E}"/>
                </a:ext>
              </a:extLst>
            </p:cNvPr>
            <p:cNvCxnSpPr/>
            <p:nvPr/>
          </p:nvCxnSpPr>
          <p:spPr>
            <a:xfrm flipV="1">
              <a:off x="3343244" y="2308773"/>
              <a:ext cx="0" cy="29318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pic>
        <p:nvPicPr>
          <p:cNvPr id="157" name="รูปภาพ 156">
            <a:extLst>
              <a:ext uri="{FF2B5EF4-FFF2-40B4-BE49-F238E27FC236}">
                <a16:creationId xmlns:a16="http://schemas.microsoft.com/office/drawing/2014/main" id="{49FF5879-CD27-40F3-99EA-72EB7BB4364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105522" y="663525"/>
            <a:ext cx="2462084" cy="80242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</p:pic>
      <p:cxnSp>
        <p:nvCxnSpPr>
          <p:cNvPr id="159" name="ลูกศรเชื่อมต่อแบบตรง 158">
            <a:extLst>
              <a:ext uri="{FF2B5EF4-FFF2-40B4-BE49-F238E27FC236}">
                <a16:creationId xmlns:a16="http://schemas.microsoft.com/office/drawing/2014/main" id="{43122909-3D19-4810-A887-A2DA83E4340D}"/>
              </a:ext>
            </a:extLst>
          </p:cNvPr>
          <p:cNvCxnSpPr>
            <a:cxnSpLocks/>
          </p:cNvCxnSpPr>
          <p:nvPr/>
        </p:nvCxnSpPr>
        <p:spPr>
          <a:xfrm flipV="1">
            <a:off x="3770603" y="876741"/>
            <a:ext cx="313220" cy="3408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สี่เหลี่ยมผืนผ้า 161">
            <a:extLst>
              <a:ext uri="{FF2B5EF4-FFF2-40B4-BE49-F238E27FC236}">
                <a16:creationId xmlns:a16="http://schemas.microsoft.com/office/drawing/2014/main" id="{8E495B3B-218E-4B2B-A05A-9CD1F681A6A2}"/>
              </a:ext>
            </a:extLst>
          </p:cNvPr>
          <p:cNvSpPr/>
          <p:nvPr/>
        </p:nvSpPr>
        <p:spPr>
          <a:xfrm>
            <a:off x="8175921" y="-8802"/>
            <a:ext cx="3903633" cy="738664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wrap="none">
            <a:spAutoFit/>
          </a:bodyPr>
          <a:lstStyle/>
          <a:p>
            <a:r>
              <a:rPr lang="th-TH" sz="1400" dirty="0">
                <a:solidFill>
                  <a:srgbClr val="FF0000"/>
                </a:solidFill>
              </a:rPr>
              <a:t>ความสัมพันธ์ของขนาด</a:t>
            </a:r>
            <a:r>
              <a:rPr lang="th-TH" sz="1400" dirty="0" err="1">
                <a:solidFill>
                  <a:srgbClr val="FF0000"/>
                </a:solidFill>
              </a:rPr>
              <a:t>เมทริกซ์</a:t>
            </a:r>
            <a:r>
              <a:rPr lang="th-TH" sz="1400" dirty="0">
                <a:solidFill>
                  <a:srgbClr val="FF0000"/>
                </a:solidFill>
              </a:rPr>
              <a:t>เวลาคูณกันเป็น [</a:t>
            </a:r>
            <a:r>
              <a:rPr lang="en-US" sz="1400" dirty="0" err="1">
                <a:solidFill>
                  <a:srgbClr val="FF0000"/>
                </a:solidFill>
              </a:rPr>
              <a:t>m×n</a:t>
            </a:r>
            <a:r>
              <a:rPr lang="en-US" sz="1400" dirty="0">
                <a:solidFill>
                  <a:srgbClr val="FF0000"/>
                </a:solidFill>
              </a:rPr>
              <a:t>][n×1] = [m×1]</a:t>
            </a:r>
          </a:p>
          <a:p>
            <a:r>
              <a:rPr lang="th-TH" sz="1400" dirty="0"/>
              <a:t>ขนาดมิติหลังของตัวแรกกับมิติแรกของตัวหลังจะต้องเท่ากัน</a:t>
            </a:r>
          </a:p>
          <a:p>
            <a:r>
              <a:rPr lang="th-TH" sz="1400" dirty="0"/>
              <a:t>อา</a:t>
            </a:r>
            <a:r>
              <a:rPr lang="th-TH" sz="1400" dirty="0" err="1"/>
              <a:t>เรย์ข</a:t>
            </a:r>
            <a:r>
              <a:rPr lang="th-TH" sz="1400" dirty="0"/>
              <a:t>นาดเท่ากับมิติแรกของตัวแรกและมิติหลังของตัวหลัง</a:t>
            </a:r>
            <a:endParaRPr lang="th-TH" sz="200" dirty="0">
              <a:solidFill>
                <a:srgbClr val="FF0000"/>
              </a:solidFill>
            </a:endParaRPr>
          </a:p>
        </p:txBody>
      </p:sp>
      <p:sp>
        <p:nvSpPr>
          <p:cNvPr id="164" name="สี่เหลี่ยมผืนผ้า 163">
            <a:extLst>
              <a:ext uri="{FF2B5EF4-FFF2-40B4-BE49-F238E27FC236}">
                <a16:creationId xmlns:a16="http://schemas.microsoft.com/office/drawing/2014/main" id="{C265563F-4865-4FC6-BF4F-1CDD8B6CF7AA}"/>
              </a:ext>
            </a:extLst>
          </p:cNvPr>
          <p:cNvSpPr/>
          <p:nvPr/>
        </p:nvSpPr>
        <p:spPr>
          <a:xfrm>
            <a:off x="303531" y="6525802"/>
            <a:ext cx="18806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1400" dirty="0">
                <a:solidFill>
                  <a:srgbClr val="FF0000"/>
                </a:solidFill>
                <a:latin typeface="Helvetica Neue"/>
              </a:rPr>
              <a:t>อนุพันธ์ของค่าเสียหายเทียบกับ </a:t>
            </a:r>
            <a:r>
              <a:rPr lang="en-US" sz="1400" dirty="0">
                <a:solidFill>
                  <a:srgbClr val="FF0000"/>
                </a:solidFill>
                <a:latin typeface="Helvetica Neue"/>
              </a:rPr>
              <a:t>b </a:t>
            </a:r>
            <a:endParaRPr lang="th-TH" sz="1400" dirty="0">
              <a:solidFill>
                <a:srgbClr val="FF0000"/>
              </a:solidFill>
            </a:endParaRPr>
          </a:p>
        </p:txBody>
      </p:sp>
      <p:pic>
        <p:nvPicPr>
          <p:cNvPr id="165" name="รูปภาพ 164">
            <a:extLst>
              <a:ext uri="{FF2B5EF4-FFF2-40B4-BE49-F238E27FC236}">
                <a16:creationId xmlns:a16="http://schemas.microsoft.com/office/drawing/2014/main" id="{9B942AC1-3AA0-40C0-AFDF-D6E1B5408A8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42120" y="6157746"/>
            <a:ext cx="1962093" cy="3966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166" name="รูปภาพ 165">
            <a:extLst>
              <a:ext uri="{FF2B5EF4-FFF2-40B4-BE49-F238E27FC236}">
                <a16:creationId xmlns:a16="http://schemas.microsoft.com/office/drawing/2014/main" id="{9BC9915E-F425-43F8-BDF5-313142B1A598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046838" y="1565949"/>
            <a:ext cx="1412665" cy="767092"/>
          </a:xfrm>
          <a:prstGeom prst="rect">
            <a:avLst/>
          </a:prstGeom>
        </p:spPr>
      </p:pic>
      <p:sp>
        <p:nvSpPr>
          <p:cNvPr id="168" name="สี่เหลี่ยมผืนผ้า 167">
            <a:extLst>
              <a:ext uri="{FF2B5EF4-FFF2-40B4-BE49-F238E27FC236}">
                <a16:creationId xmlns:a16="http://schemas.microsoft.com/office/drawing/2014/main" id="{93C6F3A1-7814-4449-8CFB-0793A4F0BD89}"/>
              </a:ext>
            </a:extLst>
          </p:cNvPr>
          <p:cNvSpPr/>
          <p:nvPr/>
        </p:nvSpPr>
        <p:spPr>
          <a:xfrm>
            <a:off x="4288083" y="1489444"/>
            <a:ext cx="3231230" cy="1081674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67" name="สี่เหลี่ยมผืนผ้า 166">
            <a:extLst>
              <a:ext uri="{FF2B5EF4-FFF2-40B4-BE49-F238E27FC236}">
                <a16:creationId xmlns:a16="http://schemas.microsoft.com/office/drawing/2014/main" id="{57EB1AF3-D19B-4A47-97BD-FD7654186F34}"/>
              </a:ext>
            </a:extLst>
          </p:cNvPr>
          <p:cNvSpPr/>
          <p:nvPr/>
        </p:nvSpPr>
        <p:spPr>
          <a:xfrm>
            <a:off x="4417628" y="2116464"/>
            <a:ext cx="295144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b="1" dirty="0">
                <a:solidFill>
                  <a:srgbClr val="FF0000"/>
                </a:solidFill>
                <a:latin typeface="Helvetica Neue"/>
              </a:rPr>
              <a:t>นำค่าอนุพันธ์มาใช้ปรับค่า</a:t>
            </a:r>
            <a:endParaRPr lang="th-TH" b="1" dirty="0">
              <a:solidFill>
                <a:srgbClr val="FF0000"/>
              </a:solidFill>
            </a:endParaRPr>
          </a:p>
        </p:txBody>
      </p:sp>
      <p:sp>
        <p:nvSpPr>
          <p:cNvPr id="169" name="สี่เหลี่ยมผืนผ้า 168">
            <a:extLst>
              <a:ext uri="{FF2B5EF4-FFF2-40B4-BE49-F238E27FC236}">
                <a16:creationId xmlns:a16="http://schemas.microsoft.com/office/drawing/2014/main" id="{459C80BE-F7AF-4375-ADA3-551113B7926F}"/>
              </a:ext>
            </a:extLst>
          </p:cNvPr>
          <p:cNvSpPr/>
          <p:nvPr/>
        </p:nvSpPr>
        <p:spPr>
          <a:xfrm>
            <a:off x="4576994" y="358315"/>
            <a:ext cx="3264035" cy="33855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Helvetica Neue"/>
              </a:rPr>
              <a:t>(</a:t>
            </a:r>
            <a:r>
              <a:rPr lang="th-TH" sz="1600" dirty="0">
                <a:solidFill>
                  <a:srgbClr val="FF0000"/>
                </a:solidFill>
                <a:latin typeface="Helvetica Neue"/>
              </a:rPr>
              <a:t>อนุพันธ์ของค่าเสียหายเทียบกับน้ำหนัก</a:t>
            </a:r>
            <a:r>
              <a:rPr lang="th-TH" sz="1600" dirty="0">
                <a:solidFill>
                  <a:srgbClr val="FF0000"/>
                </a:solidFill>
              </a:rPr>
              <a:t>รูปของอา</a:t>
            </a:r>
            <a:r>
              <a:rPr lang="th-TH" sz="1600" dirty="0" err="1">
                <a:solidFill>
                  <a:srgbClr val="FF0000"/>
                </a:solidFill>
              </a:rPr>
              <a:t>เรย์</a:t>
            </a:r>
            <a:r>
              <a:rPr lang="th-TH" sz="1600" dirty="0">
                <a:solidFill>
                  <a:srgbClr val="FF0000"/>
                </a:solidFill>
              </a:rPr>
              <a:t> </a:t>
            </a:r>
            <a:r>
              <a:rPr lang="en-US" sz="1600" dirty="0">
                <a:solidFill>
                  <a:srgbClr val="FF0000"/>
                </a:solidFill>
              </a:rPr>
              <a:t>)</a:t>
            </a:r>
            <a:endParaRPr lang="th-TH" sz="1600" dirty="0">
              <a:solidFill>
                <a:srgbClr val="FF0000"/>
              </a:solidFill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C04D83B3-05C9-4E6F-9391-0FD21A6F79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50800" y="4454316"/>
            <a:ext cx="1048611" cy="153888"/>
          </a:xfrm>
          <a:prstGeom prst="rect">
            <a:avLst/>
          </a:prstGeom>
          <a:solidFill>
            <a:srgbClr val="F5F2F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h-TH" altLang="th-TH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ga </a:t>
            </a:r>
            <a:r>
              <a:rPr kumimoji="0" lang="th-TH" altLang="th-TH" sz="1000" b="0" i="0" u="none" strike="noStrike" cap="none" normalizeH="0" baseline="0">
                <a:ln>
                  <a:noFill/>
                </a:ln>
                <a:solidFill>
                  <a:srgbClr val="9A6E3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th-TH" altLang="th-TH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th-TH" altLang="th-TH" sz="1000" b="0" i="0" u="none" strike="noStrike" cap="none" normalizeH="0" baseline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th-TH" altLang="th-TH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</a:t>
            </a:r>
            <a:r>
              <a:rPr kumimoji="0" lang="th-TH" altLang="th-TH" sz="1000" b="0" i="0" u="none" strike="noStrike" cap="none" normalizeH="0" baseline="0">
                <a:ln>
                  <a:noFill/>
                </a:ln>
                <a:solidFill>
                  <a:srgbClr val="9A6E3A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kumimoji="0" lang="th-TH" altLang="th-TH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z</a:t>
            </a:r>
            <a:r>
              <a:rPr kumimoji="0" lang="th-TH" altLang="th-TH" sz="1000" b="0" i="0" u="none" strike="noStrike" cap="none" normalizeH="0" baseline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th-TH" altLang="th-TH" sz="1000" b="0" i="0" u="none" strike="noStrike" cap="none" normalizeH="0" baseline="0">
                <a:ln>
                  <a:noFill/>
                </a:ln>
                <a:solidFill>
                  <a:srgbClr val="9A6E3A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kumimoji="0" lang="th-TH" altLang="th-TH" sz="1000" b="0" i="0" u="none" strike="noStrike" cap="none" normalizeH="0" baseline="0">
                <a:ln>
                  <a:noFill/>
                </a:ln>
                <a:solidFill>
                  <a:srgbClr val="669900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kumimoji="0" lang="th-TH" altLang="th-TH" sz="1000" b="0" i="0" u="none" strike="noStrike" cap="none" normalizeH="0" baseline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th-TH" altLang="th-TH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z</a:t>
            </a:r>
            <a:r>
              <a:rPr kumimoji="0" lang="th-TH" altLang="th-TH" sz="1000" b="0" i="0" u="none" strike="noStrike" cap="none" normalizeH="0" baseline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th-TH" altLang="th-TH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th-TH" altLang="th-TH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ABC51BBC-0B5D-45A7-865B-E7ADF49792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09472" y="5968108"/>
            <a:ext cx="806335" cy="153888"/>
          </a:xfrm>
          <a:prstGeom prst="rect">
            <a:avLst/>
          </a:prstGeom>
          <a:solidFill>
            <a:srgbClr val="F5F2F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h-TH" altLang="th-TH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gb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A6E3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th-TH" altLang="th-TH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ga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th-TH" altLang="th-TH" sz="1000" b="0" i="0" u="none" strike="noStrike" cap="none" normalizeH="0" baseline="0" dirty="0" err="1">
                <a:ln>
                  <a:noFill/>
                </a:ln>
                <a:solidFill>
                  <a:srgbClr val="669900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kumimoji="0" lang="th-TH" altLang="th-TH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th-TH" altLang="th-TH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93F7B486-2E3F-45E0-96B7-2F551968FC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79408" y="1249373"/>
            <a:ext cx="1138844" cy="153888"/>
          </a:xfrm>
          <a:prstGeom prst="rect">
            <a:avLst/>
          </a:prstGeom>
          <a:solidFill>
            <a:srgbClr val="F5F2F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h-TH" altLang="th-TH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gw </a:t>
            </a:r>
            <a:r>
              <a:rPr kumimoji="0" lang="th-TH" altLang="th-TH" sz="1000" b="0" i="0" u="none" strike="noStrike" cap="none" normalizeH="0" baseline="0">
                <a:ln>
                  <a:noFill/>
                </a:ln>
                <a:solidFill>
                  <a:srgbClr val="9A6E3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th-TH" altLang="th-TH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np</a:t>
            </a:r>
            <a:r>
              <a:rPr kumimoji="0" lang="th-TH" altLang="th-TH" sz="1000" b="0" i="0" u="none" strike="noStrike" cap="none" normalizeH="0" baseline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th-TH" altLang="th-TH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dot</a:t>
            </a:r>
            <a:r>
              <a:rPr kumimoji="0" lang="th-TH" altLang="th-TH" sz="1000" b="0" i="0" u="none" strike="noStrike" cap="none" normalizeH="0" baseline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th-TH" altLang="th-TH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kumimoji="0" lang="th-TH" altLang="th-TH" sz="1000" b="0" i="0" u="none" strike="noStrike" cap="none" normalizeH="0" baseline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th-TH" altLang="th-TH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kumimoji="0" lang="th-TH" altLang="th-TH" sz="1000" b="0" i="0" u="none" strike="noStrike" cap="none" normalizeH="0" baseline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th-TH" altLang="th-TH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ga</a:t>
            </a:r>
            <a:r>
              <a:rPr kumimoji="0" lang="th-TH" altLang="th-TH" sz="1000" b="0" i="0" u="none" strike="noStrike" cap="none" normalizeH="0" baseline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th-TH" altLang="th-TH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th-TH" altLang="th-TH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66869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" name="กลุ่ม 111">
            <a:extLst>
              <a:ext uri="{FF2B5EF4-FFF2-40B4-BE49-F238E27FC236}">
                <a16:creationId xmlns:a16="http://schemas.microsoft.com/office/drawing/2014/main" id="{F14D0250-EAE3-47E8-B339-CF00FA728665}"/>
              </a:ext>
            </a:extLst>
          </p:cNvPr>
          <p:cNvGrpSpPr/>
          <p:nvPr/>
        </p:nvGrpSpPr>
        <p:grpSpPr>
          <a:xfrm>
            <a:off x="768588" y="546790"/>
            <a:ext cx="10654824" cy="5954769"/>
            <a:chOff x="768588" y="546790"/>
            <a:chExt cx="10654824" cy="5954769"/>
          </a:xfrm>
        </p:grpSpPr>
        <p:grpSp>
          <p:nvGrpSpPr>
            <p:cNvPr id="109" name="กลุ่ม 108">
              <a:extLst>
                <a:ext uri="{FF2B5EF4-FFF2-40B4-BE49-F238E27FC236}">
                  <a16:creationId xmlns:a16="http://schemas.microsoft.com/office/drawing/2014/main" id="{D3E4F132-E9D0-4069-9013-9DB889F478F0}"/>
                </a:ext>
              </a:extLst>
            </p:cNvPr>
            <p:cNvGrpSpPr/>
            <p:nvPr/>
          </p:nvGrpSpPr>
          <p:grpSpPr>
            <a:xfrm>
              <a:off x="768588" y="546790"/>
              <a:ext cx="10654824" cy="5954769"/>
              <a:chOff x="327681" y="596666"/>
              <a:chExt cx="10654824" cy="5954769"/>
            </a:xfrm>
          </p:grpSpPr>
          <p:sp>
            <p:nvSpPr>
              <p:cNvPr id="80" name="สี่เหลี่ยมผืนผ้า 79">
                <a:extLst>
                  <a:ext uri="{FF2B5EF4-FFF2-40B4-BE49-F238E27FC236}">
                    <a16:creationId xmlns:a16="http://schemas.microsoft.com/office/drawing/2014/main" id="{2289D433-9038-4B28-A801-F3EF909301F5}"/>
                  </a:ext>
                </a:extLst>
              </p:cNvPr>
              <p:cNvSpPr/>
              <p:nvPr/>
            </p:nvSpPr>
            <p:spPr>
              <a:xfrm>
                <a:off x="7365076" y="1655454"/>
                <a:ext cx="3611093" cy="780175"/>
              </a:xfrm>
              <a:prstGeom prst="rect">
                <a:avLst/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th-TH"/>
              </a:p>
            </p:txBody>
          </p:sp>
          <p:grpSp>
            <p:nvGrpSpPr>
              <p:cNvPr id="108" name="กลุ่ม 107">
                <a:extLst>
                  <a:ext uri="{FF2B5EF4-FFF2-40B4-BE49-F238E27FC236}">
                    <a16:creationId xmlns:a16="http://schemas.microsoft.com/office/drawing/2014/main" id="{888EFAEF-D722-40E6-A502-01EF0B3D5346}"/>
                  </a:ext>
                </a:extLst>
              </p:cNvPr>
              <p:cNvGrpSpPr/>
              <p:nvPr/>
            </p:nvGrpSpPr>
            <p:grpSpPr>
              <a:xfrm>
                <a:off x="327681" y="596666"/>
                <a:ext cx="10654824" cy="5954769"/>
                <a:chOff x="327681" y="596666"/>
                <a:chExt cx="10654824" cy="5954769"/>
              </a:xfrm>
            </p:grpSpPr>
            <p:sp>
              <p:nvSpPr>
                <p:cNvPr id="98" name="Rectangle 17">
                  <a:extLst>
                    <a:ext uri="{FF2B5EF4-FFF2-40B4-BE49-F238E27FC236}">
                      <a16:creationId xmlns:a16="http://schemas.microsoft.com/office/drawing/2014/main" id="{11FF1C75-6007-46D8-ADE9-0A617EEDD75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742476" y="2171260"/>
                  <a:ext cx="1072342" cy="153888"/>
                </a:xfrm>
                <a:prstGeom prst="rect">
                  <a:avLst/>
                </a:prstGeom>
                <a:solidFill>
                  <a:srgbClr val="F5F2F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vert="horz" wrap="square" lIns="0" tIns="0" rIns="0" bIns="0" numCol="1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th-TH" altLang="th-TH" sz="1000" b="0" i="0" u="none" strike="noStrike" cap="none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Consolas" panose="020B0609020204030204" pitchFamily="49" charset="0"/>
                    </a:rPr>
                    <a:t>w </a:t>
                  </a:r>
                  <a:r>
                    <a:rPr kumimoji="0" lang="th-TH" altLang="th-TH" sz="1000" b="0" i="0" u="none" strike="noStrike" cap="none" normalizeH="0" baseline="0">
                      <a:ln>
                        <a:noFill/>
                      </a:ln>
                      <a:solidFill>
                        <a:srgbClr val="9A6E3A"/>
                      </a:solidFill>
                      <a:effectLst/>
                      <a:latin typeface="Consolas" panose="020B0609020204030204" pitchFamily="49" charset="0"/>
                    </a:rPr>
                    <a:t>=</a:t>
                  </a:r>
                  <a:r>
                    <a:rPr kumimoji="0" lang="th-TH" altLang="th-TH" sz="1000" b="0" i="0" u="none" strike="noStrike" cap="none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Consolas" panose="020B0609020204030204" pitchFamily="49" charset="0"/>
                    </a:rPr>
                    <a:t> np</a:t>
                  </a:r>
                  <a:r>
                    <a:rPr kumimoji="0" lang="th-TH" altLang="th-TH" sz="1000" b="0" i="0" u="none" strike="noStrike" cap="none" normalizeH="0" baseline="0">
                      <a:ln>
                        <a:noFill/>
                      </a:ln>
                      <a:solidFill>
                        <a:srgbClr val="999999"/>
                      </a:solidFill>
                      <a:effectLst/>
                      <a:latin typeface="Consolas" panose="020B0609020204030204" pitchFamily="49" charset="0"/>
                    </a:rPr>
                    <a:t>.</a:t>
                  </a:r>
                  <a:r>
                    <a:rPr kumimoji="0" lang="th-TH" altLang="th-TH" sz="1000" b="0" i="0" u="none" strike="noStrike" cap="none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Consolas" panose="020B0609020204030204" pitchFamily="49" charset="0"/>
                    </a:rPr>
                    <a:t>array</a:t>
                  </a:r>
                  <a:r>
                    <a:rPr kumimoji="0" lang="th-TH" altLang="th-TH" sz="1000" b="0" i="0" u="none" strike="noStrike" cap="none" normalizeH="0" baseline="0">
                      <a:ln>
                        <a:noFill/>
                      </a:ln>
                      <a:solidFill>
                        <a:srgbClr val="999999"/>
                      </a:solidFill>
                      <a:effectLst/>
                      <a:latin typeface="Consolas" panose="020B0609020204030204" pitchFamily="49" charset="0"/>
                    </a:rPr>
                    <a:t>([</a:t>
                  </a:r>
                  <a:r>
                    <a:rPr kumimoji="0" lang="th-TH" altLang="th-TH" sz="1000" b="0" i="0" u="none" strike="noStrike" cap="none" normalizeH="0" baseline="0">
                      <a:ln>
                        <a:noFill/>
                      </a:ln>
                      <a:solidFill>
                        <a:srgbClr val="990055"/>
                      </a:solidFill>
                      <a:effectLst/>
                      <a:latin typeface="Consolas" panose="020B0609020204030204" pitchFamily="49" charset="0"/>
                    </a:rPr>
                    <a:t>0</a:t>
                  </a:r>
                  <a:r>
                    <a:rPr kumimoji="0" lang="th-TH" altLang="th-TH" sz="1000" b="0" i="0" u="none" strike="noStrike" cap="none" normalizeH="0" baseline="0">
                      <a:ln>
                        <a:noFill/>
                      </a:ln>
                      <a:solidFill>
                        <a:srgbClr val="999999"/>
                      </a:solidFill>
                      <a:effectLst/>
                      <a:latin typeface="Consolas" panose="020B0609020204030204" pitchFamily="49" charset="0"/>
                    </a:rPr>
                    <a:t>,</a:t>
                  </a:r>
                  <a:r>
                    <a:rPr kumimoji="0" lang="th-TH" altLang="th-TH" sz="1000" b="0" i="0" u="none" strike="noStrike" cap="none" normalizeH="0" baseline="0">
                      <a:ln>
                        <a:noFill/>
                      </a:ln>
                      <a:solidFill>
                        <a:srgbClr val="990055"/>
                      </a:solidFill>
                      <a:effectLst/>
                      <a:latin typeface="Consolas" panose="020B0609020204030204" pitchFamily="49" charset="0"/>
                    </a:rPr>
                    <a:t>0</a:t>
                  </a:r>
                  <a:r>
                    <a:rPr kumimoji="0" lang="th-TH" altLang="th-TH" sz="1000" b="0" i="0" u="none" strike="noStrike" cap="none" normalizeH="0" baseline="0">
                      <a:ln>
                        <a:noFill/>
                      </a:ln>
                      <a:solidFill>
                        <a:srgbClr val="999999"/>
                      </a:solidFill>
                      <a:effectLst/>
                      <a:latin typeface="Consolas" panose="020B0609020204030204" pitchFamily="49" charset="0"/>
                    </a:rPr>
                    <a:t>.])</a:t>
                  </a:r>
                  <a:r>
                    <a:rPr kumimoji="0" lang="th-TH" altLang="th-TH" sz="8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</a:rPr>
                    <a:t> </a:t>
                  </a:r>
                  <a:endParaRPr kumimoji="0" lang="th-TH" altLang="th-TH" sz="2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cxnSp>
              <p:nvCxnSpPr>
                <p:cNvPr id="102" name="ตัวเชื่อมต่อตรง 101">
                  <a:extLst>
                    <a:ext uri="{FF2B5EF4-FFF2-40B4-BE49-F238E27FC236}">
                      <a16:creationId xmlns:a16="http://schemas.microsoft.com/office/drawing/2014/main" id="{84FE5AA1-EE6B-4ABD-9148-7555C07F60ED}"/>
                    </a:ext>
                  </a:extLst>
                </p:cNvPr>
                <p:cNvCxnSpPr/>
                <p:nvPr/>
              </p:nvCxnSpPr>
              <p:spPr>
                <a:xfrm>
                  <a:off x="9105958" y="2126306"/>
                  <a:ext cx="0" cy="198842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06" name="กลุ่ม 105">
                  <a:extLst>
                    <a:ext uri="{FF2B5EF4-FFF2-40B4-BE49-F238E27FC236}">
                      <a16:creationId xmlns:a16="http://schemas.microsoft.com/office/drawing/2014/main" id="{C4AE0436-A77B-45EF-8E7A-77627F9A083D}"/>
                    </a:ext>
                  </a:extLst>
                </p:cNvPr>
                <p:cNvGrpSpPr/>
                <p:nvPr/>
              </p:nvGrpSpPr>
              <p:grpSpPr>
                <a:xfrm>
                  <a:off x="327681" y="596666"/>
                  <a:ext cx="10654824" cy="5954769"/>
                  <a:chOff x="327681" y="596666"/>
                  <a:chExt cx="10654824" cy="5954769"/>
                </a:xfrm>
              </p:grpSpPr>
              <p:grpSp>
                <p:nvGrpSpPr>
                  <p:cNvPr id="73" name="กลุ่ม 72">
                    <a:extLst>
                      <a:ext uri="{FF2B5EF4-FFF2-40B4-BE49-F238E27FC236}">
                        <a16:creationId xmlns:a16="http://schemas.microsoft.com/office/drawing/2014/main" id="{AAF2245B-D30C-4185-9C2B-E425AB7CA65E}"/>
                      </a:ext>
                    </a:extLst>
                  </p:cNvPr>
                  <p:cNvGrpSpPr/>
                  <p:nvPr/>
                </p:nvGrpSpPr>
                <p:grpSpPr>
                  <a:xfrm>
                    <a:off x="327681" y="596666"/>
                    <a:ext cx="8713613" cy="5954769"/>
                    <a:chOff x="1574590" y="122840"/>
                    <a:chExt cx="8713613" cy="5954769"/>
                  </a:xfrm>
                </p:grpSpPr>
                <p:grpSp>
                  <p:nvGrpSpPr>
                    <p:cNvPr id="28" name="กลุ่ม 27">
                      <a:extLst>
                        <a:ext uri="{FF2B5EF4-FFF2-40B4-BE49-F238E27FC236}">
                          <a16:creationId xmlns:a16="http://schemas.microsoft.com/office/drawing/2014/main" id="{26D6C824-1043-4DFA-A289-6E1E7D4BE08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874765" y="1381175"/>
                      <a:ext cx="2817379" cy="1705943"/>
                      <a:chOff x="2836972" y="3249221"/>
                      <a:chExt cx="2817379" cy="1705943"/>
                    </a:xfrm>
                  </p:grpSpPr>
                  <p:grpSp>
                    <p:nvGrpSpPr>
                      <p:cNvPr id="8" name="กลุ่ม 7">
                        <a:extLst>
                          <a:ext uri="{FF2B5EF4-FFF2-40B4-BE49-F238E27FC236}">
                            <a16:creationId xmlns:a16="http://schemas.microsoft.com/office/drawing/2014/main" id="{886B113A-F84C-4527-B024-CB5AA5D55A3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2836972" y="3249221"/>
                        <a:ext cx="2817379" cy="1705943"/>
                        <a:chOff x="4038600" y="3177511"/>
                        <a:chExt cx="3928748" cy="2378885"/>
                      </a:xfrm>
                    </p:grpSpPr>
                    <p:grpSp>
                      <p:nvGrpSpPr>
                        <p:cNvPr id="9" name="กลุ่ม 8">
                          <a:extLst>
                            <a:ext uri="{FF2B5EF4-FFF2-40B4-BE49-F238E27FC236}">
                              <a16:creationId xmlns:a16="http://schemas.microsoft.com/office/drawing/2014/main" id="{7B4BA06C-A71C-48F0-B68C-5495EADA64ED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4121361" y="3246627"/>
                          <a:ext cx="3845987" cy="932622"/>
                          <a:chOff x="4121361" y="3246627"/>
                          <a:chExt cx="3845987" cy="932622"/>
                        </a:xfrm>
                      </p:grpSpPr>
                      <p:pic>
                        <p:nvPicPr>
                          <p:cNvPr id="11" name="รูปภาพ 10">
                            <a:extLst>
                              <a:ext uri="{FF2B5EF4-FFF2-40B4-BE49-F238E27FC236}">
                                <a16:creationId xmlns:a16="http://schemas.microsoft.com/office/drawing/2014/main" id="{88E0032D-97E7-4ED4-AE87-25D0E394C1C2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2"/>
                          <a:stretch>
                            <a:fillRect/>
                          </a:stretch>
                        </p:blipFill>
                        <p:spPr>
                          <a:xfrm>
                            <a:off x="4121362" y="3422233"/>
                            <a:ext cx="3845986" cy="757016"/>
                          </a:xfrm>
                          <a:prstGeom prst="rect">
                            <a:avLst/>
                          </a:prstGeom>
                        </p:spPr>
                      </p:pic>
                      <p:sp>
                        <p:nvSpPr>
                          <p:cNvPr id="12" name="สี่เหลี่ยมผืนผ้า 11">
                            <a:extLst>
                              <a:ext uri="{FF2B5EF4-FFF2-40B4-BE49-F238E27FC236}">
                                <a16:creationId xmlns:a16="http://schemas.microsoft.com/office/drawing/2014/main" id="{E807E28E-F687-4DF2-A990-5101EE3A68F0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4121361" y="3246627"/>
                            <a:ext cx="1733168" cy="261609"/>
                          </a:xfrm>
                          <a:prstGeom prst="rect">
                            <a:avLst/>
                          </a:prstGeom>
                        </p:spPr>
                        <p:txBody>
                          <a:bodyPr wrap="square">
                            <a:spAutoFit/>
                          </a:bodyPr>
                          <a:lstStyle/>
                          <a:p>
                            <a:r>
                              <a:rPr lang="en-US" sz="1050" dirty="0">
                                <a:latin typeface="Arial Black" panose="020B0A04020102020204" pitchFamily="34" charset="0"/>
                                <a:cs typeface="Aharoni" panose="020B0604020202020204" pitchFamily="2" charset="-79"/>
                              </a:rPr>
                              <a:t>sigmoid</a:t>
                            </a:r>
                          </a:p>
                        </p:txBody>
                      </p:sp>
                    </p:grpSp>
                    <p:sp>
                      <p:nvSpPr>
                        <p:cNvPr id="10" name="สี่เหลี่ยมผืนผ้า 9">
                          <a:extLst>
                            <a:ext uri="{FF2B5EF4-FFF2-40B4-BE49-F238E27FC236}">
                              <a16:creationId xmlns:a16="http://schemas.microsoft.com/office/drawing/2014/main" id="{B7CBB662-4F1B-405F-90B4-96701DD1B31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038600" y="3177511"/>
                          <a:ext cx="3928748" cy="2378885"/>
                        </a:xfrm>
                        <a:prstGeom prst="rect">
                          <a:avLst/>
                        </a:prstGeom>
                        <a:noFill/>
                        <a:ln w="9525" cap="flat" cmpd="sng" algn="ctr">
                          <a:solidFill>
                            <a:schemeClr val="dk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>
                      </p:spPr>
                      <p:style>
                        <a:lnRef idx="0">
                          <a:scrgbClr r="0" g="0" b="0"/>
                        </a:lnRef>
                        <a:fillRef idx="0">
                          <a:scrgbClr r="0" g="0" b="0"/>
                        </a:fillRef>
                        <a:effectRef idx="0">
                          <a:scrgbClr r="0" g="0" b="0"/>
                        </a:effectRef>
                        <a:fontRef idx="minor">
                          <a:schemeClr val="dk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th-TH" dirty="0"/>
                        </a:p>
                      </p:txBody>
                    </p:sp>
                  </p:grpSp>
                  <p:sp>
                    <p:nvSpPr>
                      <p:cNvPr id="14" name="Rectangle 3">
                        <a:extLst>
                          <a:ext uri="{FF2B5EF4-FFF2-40B4-BE49-F238E27FC236}">
                            <a16:creationId xmlns:a16="http://schemas.microsoft.com/office/drawing/2014/main" id="{72CBFFE9-0B6A-4C27-9AEB-6B4D1683FB92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3654016" y="3939628"/>
                        <a:ext cx="951722" cy="153888"/>
                      </a:xfrm>
                      <a:prstGeom prst="rect">
                        <a:avLst/>
                      </a:prstGeom>
                      <a:solidFill>
                        <a:srgbClr val="F5F2F0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vert="horz" wrap="square" lIns="0" tIns="0" rIns="0" bIns="0" numCol="1" anchor="ctr" anchorCtr="0" compatLnSpc="1">
                        <a:prstTxWarp prst="textNoShape">
                          <a:avLst/>
                        </a:prstTxWarp>
                        <a:spAutoFit/>
                      </a:bodyPr>
                      <a:lstStyle/>
                      <a:p>
                        <a:pPr marL="0" marR="0" lvl="0" indent="0" algn="l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r>
                          <a:rPr kumimoji="0" lang="th-TH" altLang="th-TH" sz="1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Consolas" panose="020B0609020204030204" pitchFamily="49" charset="0"/>
                          </a:rPr>
                          <a:t>h </a:t>
                        </a:r>
                        <a:r>
                          <a:rPr kumimoji="0" lang="th-TH" altLang="th-TH" sz="1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9A6E3A"/>
                            </a:solidFill>
                            <a:effectLst/>
                            <a:latin typeface="Consolas" panose="020B0609020204030204" pitchFamily="49" charset="0"/>
                          </a:rPr>
                          <a:t>=</a:t>
                        </a:r>
                        <a:r>
                          <a:rPr kumimoji="0" lang="th-TH" altLang="th-TH" sz="1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Consolas" panose="020B0609020204030204" pitchFamily="49" charset="0"/>
                          </a:rPr>
                          <a:t> </a:t>
                        </a:r>
                        <a:r>
                          <a:rPr kumimoji="0" lang="th-TH" altLang="th-TH" sz="1000" b="0" i="0" u="none" strike="noStrike" cap="none" normalizeH="0" baseline="0" dirty="0" err="1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Consolas" panose="020B0609020204030204" pitchFamily="49" charset="0"/>
                          </a:rPr>
                          <a:t>sigmoid</a:t>
                        </a:r>
                        <a:r>
                          <a:rPr kumimoji="0" lang="th-TH" altLang="th-TH" sz="1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999999"/>
                            </a:solidFill>
                            <a:effectLst/>
                            <a:latin typeface="Consolas" panose="020B0609020204030204" pitchFamily="49" charset="0"/>
                          </a:rPr>
                          <a:t>(</a:t>
                        </a:r>
                        <a:r>
                          <a:rPr kumimoji="0" lang="th-TH" altLang="th-TH" sz="1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Consolas" panose="020B0609020204030204" pitchFamily="49" charset="0"/>
                          </a:rPr>
                          <a:t>a</a:t>
                        </a:r>
                        <a:r>
                          <a:rPr kumimoji="0" lang="th-TH" altLang="th-TH" sz="1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999999"/>
                            </a:solidFill>
                            <a:effectLst/>
                            <a:latin typeface="Consolas" panose="020B0609020204030204" pitchFamily="49" charset="0"/>
                          </a:rPr>
                          <a:t>)</a:t>
                        </a:r>
                        <a:r>
                          <a:rPr kumimoji="0" lang="th-TH" altLang="th-TH" sz="8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</a:rPr>
                          <a:t> </a:t>
                        </a:r>
                        <a:endParaRPr kumimoji="0" lang="th-TH" altLang="th-TH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endParaRPr>
                      </a:p>
                    </p:txBody>
                  </p:sp>
                  <p:sp>
                    <p:nvSpPr>
                      <p:cNvPr id="15" name="Rectangle 4">
                        <a:extLst>
                          <a:ext uri="{FF2B5EF4-FFF2-40B4-BE49-F238E27FC236}">
                            <a16:creationId xmlns:a16="http://schemas.microsoft.com/office/drawing/2014/main" id="{2797BAEC-B8C6-48C0-9D4E-B0A54E652212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3413336" y="4209079"/>
                        <a:ext cx="1451745" cy="307777"/>
                      </a:xfrm>
                      <a:prstGeom prst="rect">
                        <a:avLst/>
                      </a:prstGeom>
                      <a:solidFill>
                        <a:srgbClr val="F5F2F0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vert="horz" wrap="square" lIns="0" tIns="0" rIns="0" bIns="0" numCol="1" anchor="ctr" anchorCtr="0" compatLnSpc="1">
                        <a:prstTxWarp prst="textNoShape">
                          <a:avLst/>
                        </a:prstTxWarp>
                        <a:spAutoFit/>
                      </a:bodyPr>
                      <a:lstStyle/>
                      <a:p>
                        <a:pPr marL="0" marR="0" lvl="0" indent="0" algn="l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r>
                          <a:rPr kumimoji="0" lang="th-TH" altLang="th-TH" sz="1000" b="0" i="0" u="none" strike="noStrike" cap="none" normalizeH="0" baseline="0" dirty="0" err="1">
                            <a:ln>
                              <a:noFill/>
                            </a:ln>
                            <a:solidFill>
                              <a:srgbClr val="0077AA"/>
                            </a:solidFill>
                            <a:effectLst/>
                            <a:latin typeface="Consolas" panose="020B0609020204030204" pitchFamily="49" charset="0"/>
                          </a:rPr>
                          <a:t>def</a:t>
                        </a:r>
                        <a:r>
                          <a:rPr kumimoji="0" lang="th-TH" altLang="th-TH" sz="1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Consolas" panose="020B0609020204030204" pitchFamily="49" charset="0"/>
                          </a:rPr>
                          <a:t> </a:t>
                        </a:r>
                        <a:r>
                          <a:rPr kumimoji="0" lang="th-TH" altLang="th-TH" sz="1000" b="0" i="0" u="none" strike="noStrike" cap="none" normalizeH="0" baseline="0" dirty="0" err="1">
                            <a:ln>
                              <a:noFill/>
                            </a:ln>
                            <a:solidFill>
                              <a:srgbClr val="DD4A68"/>
                            </a:solidFill>
                            <a:effectLst/>
                            <a:latin typeface="Consolas" panose="020B0609020204030204" pitchFamily="49" charset="0"/>
                          </a:rPr>
                          <a:t>sigmoid</a:t>
                        </a:r>
                        <a:r>
                          <a:rPr kumimoji="0" lang="th-TH" altLang="th-TH" sz="1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999999"/>
                            </a:solidFill>
                            <a:effectLst/>
                            <a:latin typeface="Consolas" panose="020B0609020204030204" pitchFamily="49" charset="0"/>
                          </a:rPr>
                          <a:t>(</a:t>
                        </a:r>
                        <a:r>
                          <a:rPr kumimoji="0" lang="th-TH" altLang="th-TH" sz="1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Consolas" panose="020B0609020204030204" pitchFamily="49" charset="0"/>
                          </a:rPr>
                          <a:t>x</a:t>
                        </a:r>
                        <a:r>
                          <a:rPr kumimoji="0" lang="th-TH" altLang="th-TH" sz="1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999999"/>
                            </a:solidFill>
                            <a:effectLst/>
                            <a:latin typeface="Consolas" panose="020B0609020204030204" pitchFamily="49" charset="0"/>
                          </a:rPr>
                          <a:t>):</a:t>
                        </a:r>
                        <a:r>
                          <a:rPr kumimoji="0" lang="th-TH" altLang="th-TH" sz="1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Consolas" panose="020B0609020204030204" pitchFamily="49" charset="0"/>
                          </a:rPr>
                          <a:t> </a:t>
                        </a:r>
                      </a:p>
                      <a:p>
                        <a:pPr marL="0" marR="0" lvl="0" indent="0" algn="l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r>
                          <a:rPr kumimoji="0" lang="th-TH" altLang="th-TH" sz="1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Consolas" panose="020B0609020204030204" pitchFamily="49" charset="0"/>
                          </a:rPr>
                          <a:t>          </a:t>
                        </a:r>
                        <a:r>
                          <a:rPr kumimoji="0" lang="th-TH" altLang="th-TH" sz="1000" b="0" i="0" u="none" strike="noStrike" cap="none" normalizeH="0" baseline="0" dirty="0" err="1">
                            <a:ln>
                              <a:noFill/>
                            </a:ln>
                            <a:solidFill>
                              <a:srgbClr val="0077AA"/>
                            </a:solidFill>
                            <a:effectLst/>
                            <a:latin typeface="Consolas" panose="020B0609020204030204" pitchFamily="49" charset="0"/>
                          </a:rPr>
                          <a:t>return</a:t>
                        </a:r>
                        <a:r>
                          <a:rPr kumimoji="0" lang="th-TH" altLang="th-TH" sz="1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Consolas" panose="020B0609020204030204" pitchFamily="49" charset="0"/>
                          </a:rPr>
                          <a:t> </a:t>
                        </a:r>
                        <a:r>
                          <a:rPr kumimoji="0" lang="th-TH" altLang="th-TH" sz="1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990055"/>
                            </a:solidFill>
                            <a:effectLst/>
                            <a:latin typeface="Consolas" panose="020B0609020204030204" pitchFamily="49" charset="0"/>
                          </a:rPr>
                          <a:t>1</a:t>
                        </a:r>
                        <a:r>
                          <a:rPr kumimoji="0" lang="th-TH" altLang="th-TH" sz="1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9A6E3A"/>
                            </a:solidFill>
                            <a:effectLst/>
                            <a:latin typeface="Consolas" panose="020B0609020204030204" pitchFamily="49" charset="0"/>
                          </a:rPr>
                          <a:t>/</a:t>
                        </a:r>
                        <a:r>
                          <a:rPr kumimoji="0" lang="th-TH" altLang="th-TH" sz="1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999999"/>
                            </a:solidFill>
                            <a:effectLst/>
                            <a:latin typeface="Consolas" panose="020B0609020204030204" pitchFamily="49" charset="0"/>
                          </a:rPr>
                          <a:t>(</a:t>
                        </a:r>
                        <a:r>
                          <a:rPr kumimoji="0" lang="th-TH" altLang="th-TH" sz="1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990055"/>
                            </a:solidFill>
                            <a:effectLst/>
                            <a:latin typeface="Consolas" panose="020B0609020204030204" pitchFamily="49" charset="0"/>
                          </a:rPr>
                          <a:t>1</a:t>
                        </a:r>
                        <a:r>
                          <a:rPr kumimoji="0" lang="th-TH" altLang="th-TH" sz="1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9A6E3A"/>
                            </a:solidFill>
                            <a:effectLst/>
                            <a:latin typeface="Consolas" panose="020B0609020204030204" pitchFamily="49" charset="0"/>
                          </a:rPr>
                          <a:t>+</a:t>
                        </a:r>
                        <a:r>
                          <a:rPr kumimoji="0" lang="th-TH" altLang="th-TH" sz="1000" b="0" i="0" u="none" strike="noStrike" cap="none" normalizeH="0" baseline="0" dirty="0" err="1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Consolas" panose="020B0609020204030204" pitchFamily="49" charset="0"/>
                          </a:rPr>
                          <a:t>np</a:t>
                        </a:r>
                        <a:r>
                          <a:rPr kumimoji="0" lang="th-TH" altLang="th-TH" sz="1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999999"/>
                            </a:solidFill>
                            <a:effectLst/>
                            <a:latin typeface="Consolas" panose="020B0609020204030204" pitchFamily="49" charset="0"/>
                          </a:rPr>
                          <a:t>.</a:t>
                        </a:r>
                        <a:r>
                          <a:rPr kumimoji="0" lang="th-TH" altLang="th-TH" sz="1000" b="0" i="0" u="none" strike="noStrike" cap="none" normalizeH="0" baseline="0" dirty="0" err="1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Consolas" panose="020B0609020204030204" pitchFamily="49" charset="0"/>
                          </a:rPr>
                          <a:t>exp</a:t>
                        </a:r>
                        <a:r>
                          <a:rPr kumimoji="0" lang="th-TH" altLang="th-TH" sz="1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999999"/>
                            </a:solidFill>
                            <a:effectLst/>
                            <a:latin typeface="Consolas" panose="020B0609020204030204" pitchFamily="49" charset="0"/>
                          </a:rPr>
                          <a:t>(</a:t>
                        </a:r>
                        <a:r>
                          <a:rPr kumimoji="0" lang="th-TH" altLang="th-TH" sz="1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9A6E3A"/>
                            </a:solidFill>
                            <a:effectLst/>
                            <a:latin typeface="Consolas" panose="020B0609020204030204" pitchFamily="49" charset="0"/>
                          </a:rPr>
                          <a:t>-</a:t>
                        </a:r>
                        <a:r>
                          <a:rPr kumimoji="0" lang="th-TH" altLang="th-TH" sz="1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Consolas" panose="020B0609020204030204" pitchFamily="49" charset="0"/>
                          </a:rPr>
                          <a:t>x</a:t>
                        </a:r>
                        <a:r>
                          <a:rPr kumimoji="0" lang="th-TH" altLang="th-TH" sz="1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999999"/>
                            </a:solidFill>
                            <a:effectLst/>
                            <a:latin typeface="Consolas" panose="020B0609020204030204" pitchFamily="49" charset="0"/>
                          </a:rPr>
                          <a:t>))</a:t>
                        </a:r>
                        <a:r>
                          <a:rPr kumimoji="0" lang="th-TH" altLang="th-TH" sz="8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</a:rPr>
                          <a:t> </a:t>
                        </a:r>
                        <a:endParaRPr kumimoji="0" lang="th-TH" altLang="th-TH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endParaRPr>
                      </a:p>
                    </p:txBody>
                  </p:sp>
                </p:grpSp>
                <p:grpSp>
                  <p:nvGrpSpPr>
                    <p:cNvPr id="29" name="กลุ่ม 28">
                      <a:extLst>
                        <a:ext uri="{FF2B5EF4-FFF2-40B4-BE49-F238E27FC236}">
                          <a16:creationId xmlns:a16="http://schemas.microsoft.com/office/drawing/2014/main" id="{47E1FD81-BC60-495F-A15A-C9AF5478312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574590" y="3291490"/>
                      <a:ext cx="3419475" cy="1547215"/>
                      <a:chOff x="5776115" y="3257541"/>
                      <a:chExt cx="3419475" cy="1547215"/>
                    </a:xfrm>
                  </p:grpSpPr>
                  <p:sp>
                    <p:nvSpPr>
                      <p:cNvPr id="16" name="Rectangle 5">
                        <a:extLst>
                          <a:ext uri="{FF2B5EF4-FFF2-40B4-BE49-F238E27FC236}">
                            <a16:creationId xmlns:a16="http://schemas.microsoft.com/office/drawing/2014/main" id="{5A7C0D24-40F4-4744-83A0-6AFA4C4EE7BE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6850717" y="3852317"/>
                        <a:ext cx="1324947" cy="153888"/>
                      </a:xfrm>
                      <a:prstGeom prst="rect">
                        <a:avLst/>
                      </a:prstGeom>
                      <a:solidFill>
                        <a:srgbClr val="F5F2F0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vert="horz" wrap="square" lIns="0" tIns="0" rIns="0" bIns="0" numCol="1" anchor="ctr" anchorCtr="0" compatLnSpc="1">
                        <a:prstTxWarp prst="textNoShape">
                          <a:avLst/>
                        </a:prstTxWarp>
                        <a:spAutoFit/>
                      </a:bodyPr>
                      <a:lstStyle/>
                      <a:p>
                        <a:pPr marL="0" marR="0" lvl="0" indent="0" algn="l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r>
                          <a:rPr kumimoji="0" lang="th-TH" altLang="th-TH" sz="1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Consolas" panose="020B0609020204030204" pitchFamily="49" charset="0"/>
                          </a:rPr>
                          <a:t>J </a:t>
                        </a:r>
                        <a:r>
                          <a:rPr kumimoji="0" lang="th-TH" altLang="th-TH" sz="1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9A6E3A"/>
                            </a:solidFill>
                            <a:effectLst/>
                            <a:latin typeface="Consolas" panose="020B0609020204030204" pitchFamily="49" charset="0"/>
                          </a:rPr>
                          <a:t>=</a:t>
                        </a:r>
                        <a:r>
                          <a:rPr kumimoji="0" lang="th-TH" altLang="th-TH" sz="1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Consolas" panose="020B0609020204030204" pitchFamily="49" charset="0"/>
                          </a:rPr>
                          <a:t> </a:t>
                        </a:r>
                        <a:r>
                          <a:rPr kumimoji="0" lang="th-TH" altLang="th-TH" sz="1000" b="0" i="0" u="none" strike="noStrike" cap="none" normalizeH="0" baseline="0" dirty="0" err="1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Consolas" panose="020B0609020204030204" pitchFamily="49" charset="0"/>
                          </a:rPr>
                          <a:t>ha</a:t>
                        </a:r>
                        <a:r>
                          <a:rPr kumimoji="0" lang="th-TH" altLang="th-TH" sz="1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Consolas" panose="020B0609020204030204" pitchFamily="49" charset="0"/>
                          </a:rPr>
                          <a:t>_</a:t>
                        </a:r>
                        <a:r>
                          <a:rPr kumimoji="0" lang="th-TH" altLang="th-TH" sz="1000" b="0" i="0" u="none" strike="noStrike" cap="none" normalizeH="0" baseline="0" dirty="0" err="1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Consolas" panose="020B0609020204030204" pitchFamily="49" charset="0"/>
                          </a:rPr>
                          <a:t>entropy</a:t>
                        </a:r>
                        <a:r>
                          <a:rPr kumimoji="0" lang="th-TH" altLang="th-TH" sz="1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999999"/>
                            </a:solidFill>
                            <a:effectLst/>
                            <a:latin typeface="Consolas" panose="020B0609020204030204" pitchFamily="49" charset="0"/>
                          </a:rPr>
                          <a:t>(</a:t>
                        </a:r>
                        <a:r>
                          <a:rPr kumimoji="0" lang="th-TH" altLang="th-TH" sz="1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Consolas" panose="020B0609020204030204" pitchFamily="49" charset="0"/>
                          </a:rPr>
                          <a:t>z</a:t>
                        </a:r>
                        <a:r>
                          <a:rPr kumimoji="0" lang="th-TH" altLang="th-TH" sz="1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999999"/>
                            </a:solidFill>
                            <a:effectLst/>
                            <a:latin typeface="Consolas" panose="020B0609020204030204" pitchFamily="49" charset="0"/>
                          </a:rPr>
                          <a:t>,</a:t>
                        </a:r>
                        <a:r>
                          <a:rPr kumimoji="0" lang="th-TH" altLang="th-TH" sz="1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Consolas" panose="020B0609020204030204" pitchFamily="49" charset="0"/>
                          </a:rPr>
                          <a:t>h</a:t>
                        </a:r>
                        <a:r>
                          <a:rPr kumimoji="0" lang="th-TH" altLang="th-TH" sz="1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999999"/>
                            </a:solidFill>
                            <a:effectLst/>
                            <a:latin typeface="Consolas" panose="020B0609020204030204" pitchFamily="49" charset="0"/>
                          </a:rPr>
                          <a:t>)</a:t>
                        </a:r>
                        <a:r>
                          <a:rPr kumimoji="0" lang="th-TH" altLang="th-TH" sz="8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</a:rPr>
                          <a:t> </a:t>
                        </a:r>
                        <a:endParaRPr kumimoji="0" lang="th-TH" altLang="th-TH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endParaRPr>
                      </a:p>
                    </p:txBody>
                  </p:sp>
                  <p:sp>
                    <p:nvSpPr>
                      <p:cNvPr id="17" name="Rectangle 6">
                        <a:extLst>
                          <a:ext uri="{FF2B5EF4-FFF2-40B4-BE49-F238E27FC236}">
                            <a16:creationId xmlns:a16="http://schemas.microsoft.com/office/drawing/2014/main" id="{186372BF-F265-47B3-845E-0E814A1250D6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6111716" y="4069752"/>
                        <a:ext cx="2817379" cy="461665"/>
                      </a:xfrm>
                      <a:prstGeom prst="rect">
                        <a:avLst/>
                      </a:prstGeom>
                      <a:solidFill>
                        <a:srgbClr val="F5F2F0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vert="horz" wrap="square" lIns="0" tIns="0" rIns="0" bIns="0" numCol="1" anchor="ctr" anchorCtr="0" compatLnSpc="1">
                        <a:prstTxWarp prst="textNoShape">
                          <a:avLst/>
                        </a:prstTxWarp>
                        <a:spAutoFit/>
                      </a:bodyPr>
                      <a:lstStyle/>
                      <a:p>
                        <a:pPr marL="0" marR="0" lvl="0" indent="0" algn="l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r>
                          <a:rPr kumimoji="0" lang="th-TH" altLang="th-TH" sz="1000" b="0" i="0" u="none" strike="noStrike" cap="none" normalizeH="0" baseline="0" dirty="0" err="1">
                            <a:ln>
                              <a:noFill/>
                            </a:ln>
                            <a:solidFill>
                              <a:srgbClr val="0077AA"/>
                            </a:solidFill>
                            <a:effectLst/>
                            <a:latin typeface="Consolas" panose="020B0609020204030204" pitchFamily="49" charset="0"/>
                          </a:rPr>
                          <a:t>def</a:t>
                        </a:r>
                        <a:r>
                          <a:rPr kumimoji="0" lang="th-TH" altLang="th-TH" sz="1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Consolas" panose="020B0609020204030204" pitchFamily="49" charset="0"/>
                          </a:rPr>
                          <a:t> </a:t>
                        </a:r>
                        <a:r>
                          <a:rPr kumimoji="0" lang="th-TH" altLang="th-TH" sz="1000" b="0" i="0" u="none" strike="noStrike" cap="none" normalizeH="0" baseline="0" dirty="0" err="1">
                            <a:ln>
                              <a:noFill/>
                            </a:ln>
                            <a:solidFill>
                              <a:srgbClr val="DD4A68"/>
                            </a:solidFill>
                            <a:effectLst/>
                            <a:latin typeface="Consolas" panose="020B0609020204030204" pitchFamily="49" charset="0"/>
                          </a:rPr>
                          <a:t>ha</a:t>
                        </a:r>
                        <a:r>
                          <a:rPr kumimoji="0" lang="th-TH" altLang="th-TH" sz="1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DD4A68"/>
                            </a:solidFill>
                            <a:effectLst/>
                            <a:latin typeface="Consolas" panose="020B0609020204030204" pitchFamily="49" charset="0"/>
                          </a:rPr>
                          <a:t>_</a:t>
                        </a:r>
                        <a:r>
                          <a:rPr kumimoji="0" lang="th-TH" altLang="th-TH" sz="1000" b="0" i="0" u="none" strike="noStrike" cap="none" normalizeH="0" baseline="0" dirty="0" err="1">
                            <a:ln>
                              <a:noFill/>
                            </a:ln>
                            <a:solidFill>
                              <a:srgbClr val="DD4A68"/>
                            </a:solidFill>
                            <a:effectLst/>
                            <a:latin typeface="Consolas" panose="020B0609020204030204" pitchFamily="49" charset="0"/>
                          </a:rPr>
                          <a:t>entropy</a:t>
                        </a:r>
                        <a:r>
                          <a:rPr kumimoji="0" lang="th-TH" altLang="th-TH" sz="1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999999"/>
                            </a:solidFill>
                            <a:effectLst/>
                            <a:latin typeface="Consolas" panose="020B0609020204030204" pitchFamily="49" charset="0"/>
                          </a:rPr>
                          <a:t>(</a:t>
                        </a:r>
                        <a:r>
                          <a:rPr kumimoji="0" lang="th-TH" altLang="th-TH" sz="1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Consolas" panose="020B0609020204030204" pitchFamily="49" charset="0"/>
                          </a:rPr>
                          <a:t>z</a:t>
                        </a:r>
                        <a:r>
                          <a:rPr kumimoji="0" lang="th-TH" altLang="th-TH" sz="1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999999"/>
                            </a:solidFill>
                            <a:effectLst/>
                            <a:latin typeface="Consolas" panose="020B0609020204030204" pitchFamily="49" charset="0"/>
                          </a:rPr>
                          <a:t>,</a:t>
                        </a:r>
                        <a:r>
                          <a:rPr kumimoji="0" lang="th-TH" altLang="th-TH" sz="1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Consolas" panose="020B0609020204030204" pitchFamily="49" charset="0"/>
                          </a:rPr>
                          <a:t>h</a:t>
                        </a:r>
                        <a:r>
                          <a:rPr kumimoji="0" lang="th-TH" altLang="th-TH" sz="1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999999"/>
                            </a:solidFill>
                            <a:effectLst/>
                            <a:latin typeface="Consolas" panose="020B0609020204030204" pitchFamily="49" charset="0"/>
                          </a:rPr>
                          <a:t>):</a:t>
                        </a:r>
                      </a:p>
                      <a:p>
                        <a:pPr marL="0" marR="0" lvl="0" indent="0" algn="l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r>
                          <a:rPr lang="th-TH" altLang="th-TH" sz="1000" dirty="0">
                            <a:solidFill>
                              <a:srgbClr val="999999"/>
                            </a:solidFill>
                            <a:latin typeface="Consolas" panose="020B0609020204030204" pitchFamily="49" charset="0"/>
                          </a:rPr>
                          <a:t>           </a:t>
                        </a:r>
                        <a:r>
                          <a:rPr kumimoji="0" lang="th-TH" altLang="th-TH" sz="1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Consolas" panose="020B0609020204030204" pitchFamily="49" charset="0"/>
                          </a:rPr>
                          <a:t> </a:t>
                        </a:r>
                        <a:r>
                          <a:rPr kumimoji="0" lang="th-TH" altLang="th-TH" sz="1000" b="0" i="0" u="none" strike="noStrike" cap="none" normalizeH="0" baseline="0" dirty="0" err="1">
                            <a:ln>
                              <a:noFill/>
                            </a:ln>
                            <a:solidFill>
                              <a:srgbClr val="0077AA"/>
                            </a:solidFill>
                            <a:effectLst/>
                            <a:latin typeface="Consolas" panose="020B0609020204030204" pitchFamily="49" charset="0"/>
                          </a:rPr>
                          <a:t>return</a:t>
                        </a:r>
                        <a:r>
                          <a:rPr kumimoji="0" lang="th-TH" altLang="th-TH" sz="1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Consolas" panose="020B0609020204030204" pitchFamily="49" charset="0"/>
                          </a:rPr>
                          <a:t> </a:t>
                        </a:r>
                        <a:r>
                          <a:rPr kumimoji="0" lang="th-TH" altLang="th-TH" sz="1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9A6E3A"/>
                            </a:solidFill>
                            <a:effectLst/>
                            <a:latin typeface="Consolas" panose="020B0609020204030204" pitchFamily="49" charset="0"/>
                          </a:rPr>
                          <a:t>-</a:t>
                        </a:r>
                        <a:r>
                          <a:rPr kumimoji="0" lang="th-TH" altLang="th-TH" sz="1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999999"/>
                            </a:solidFill>
                            <a:effectLst/>
                            <a:latin typeface="Consolas" panose="020B0609020204030204" pitchFamily="49" charset="0"/>
                          </a:rPr>
                          <a:t>(</a:t>
                        </a:r>
                        <a:r>
                          <a:rPr kumimoji="0" lang="th-TH" altLang="th-TH" sz="1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Consolas" panose="020B0609020204030204" pitchFamily="49" charset="0"/>
                          </a:rPr>
                          <a:t>z</a:t>
                        </a:r>
                        <a:r>
                          <a:rPr kumimoji="0" lang="th-TH" altLang="th-TH" sz="1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9A6E3A"/>
                            </a:solidFill>
                            <a:effectLst/>
                            <a:latin typeface="Consolas" panose="020B0609020204030204" pitchFamily="49" charset="0"/>
                          </a:rPr>
                          <a:t>*</a:t>
                        </a:r>
                        <a:r>
                          <a:rPr kumimoji="0" lang="th-TH" altLang="th-TH" sz="1000" b="0" i="0" u="none" strike="noStrike" cap="none" normalizeH="0" baseline="0" dirty="0" err="1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Consolas" panose="020B0609020204030204" pitchFamily="49" charset="0"/>
                          </a:rPr>
                          <a:t>np</a:t>
                        </a:r>
                        <a:r>
                          <a:rPr kumimoji="0" lang="th-TH" altLang="th-TH" sz="1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999999"/>
                            </a:solidFill>
                            <a:effectLst/>
                            <a:latin typeface="Consolas" panose="020B0609020204030204" pitchFamily="49" charset="0"/>
                          </a:rPr>
                          <a:t>.</a:t>
                        </a:r>
                        <a:r>
                          <a:rPr kumimoji="0" lang="th-TH" altLang="th-TH" sz="1000" b="0" i="0" u="none" strike="noStrike" cap="none" normalizeH="0" baseline="0" dirty="0" err="1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Consolas" panose="020B0609020204030204" pitchFamily="49" charset="0"/>
                          </a:rPr>
                          <a:t>log</a:t>
                        </a:r>
                        <a:r>
                          <a:rPr kumimoji="0" lang="th-TH" altLang="th-TH" sz="1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999999"/>
                            </a:solidFill>
                            <a:effectLst/>
                            <a:latin typeface="Consolas" panose="020B0609020204030204" pitchFamily="49" charset="0"/>
                          </a:rPr>
                          <a:t>(</a:t>
                        </a:r>
                        <a:r>
                          <a:rPr kumimoji="0" lang="th-TH" altLang="th-TH" sz="1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Consolas" panose="020B0609020204030204" pitchFamily="49" charset="0"/>
                          </a:rPr>
                          <a:t>h</a:t>
                        </a:r>
                        <a:r>
                          <a:rPr kumimoji="0" lang="th-TH" altLang="th-TH" sz="1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999999"/>
                            </a:solidFill>
                            <a:effectLst/>
                            <a:latin typeface="Consolas" panose="020B0609020204030204" pitchFamily="49" charset="0"/>
                          </a:rPr>
                          <a:t>)</a:t>
                        </a:r>
                        <a:r>
                          <a:rPr kumimoji="0" lang="th-TH" altLang="th-TH" sz="1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9A6E3A"/>
                            </a:solidFill>
                            <a:effectLst/>
                            <a:latin typeface="Consolas" panose="020B0609020204030204" pitchFamily="49" charset="0"/>
                          </a:rPr>
                          <a:t>+</a:t>
                        </a:r>
                        <a:r>
                          <a:rPr kumimoji="0" lang="th-TH" altLang="th-TH" sz="1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999999"/>
                            </a:solidFill>
                            <a:effectLst/>
                            <a:latin typeface="Consolas" panose="020B0609020204030204" pitchFamily="49" charset="0"/>
                          </a:rPr>
                          <a:t>(</a:t>
                        </a:r>
                        <a:r>
                          <a:rPr kumimoji="0" lang="th-TH" altLang="th-TH" sz="1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990055"/>
                            </a:solidFill>
                            <a:effectLst/>
                            <a:latin typeface="Consolas" panose="020B0609020204030204" pitchFamily="49" charset="0"/>
                          </a:rPr>
                          <a:t>1</a:t>
                        </a:r>
                        <a:r>
                          <a:rPr kumimoji="0" lang="th-TH" altLang="th-TH" sz="1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9A6E3A"/>
                            </a:solidFill>
                            <a:effectLst/>
                            <a:latin typeface="Consolas" panose="020B0609020204030204" pitchFamily="49" charset="0"/>
                          </a:rPr>
                          <a:t>-</a:t>
                        </a:r>
                        <a:r>
                          <a:rPr kumimoji="0" lang="th-TH" altLang="th-TH" sz="1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Consolas" panose="020B0609020204030204" pitchFamily="49" charset="0"/>
                          </a:rPr>
                          <a:t>z</a:t>
                        </a:r>
                        <a:r>
                          <a:rPr kumimoji="0" lang="th-TH" altLang="th-TH" sz="1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999999"/>
                            </a:solidFill>
                            <a:effectLst/>
                            <a:latin typeface="Consolas" panose="020B0609020204030204" pitchFamily="49" charset="0"/>
                          </a:rPr>
                          <a:t>)</a:t>
                        </a:r>
                        <a:r>
                          <a:rPr kumimoji="0" lang="th-TH" altLang="th-TH" sz="1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9A6E3A"/>
                            </a:solidFill>
                            <a:effectLst/>
                            <a:latin typeface="Consolas" panose="020B0609020204030204" pitchFamily="49" charset="0"/>
                          </a:rPr>
                          <a:t>*</a:t>
                        </a:r>
                        <a:r>
                          <a:rPr kumimoji="0" lang="th-TH" altLang="th-TH" sz="1000" b="0" i="0" u="none" strike="noStrike" cap="none" normalizeH="0" baseline="0" dirty="0" err="1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Consolas" panose="020B0609020204030204" pitchFamily="49" charset="0"/>
                          </a:rPr>
                          <a:t>np</a:t>
                        </a:r>
                        <a:r>
                          <a:rPr kumimoji="0" lang="th-TH" altLang="th-TH" sz="1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999999"/>
                            </a:solidFill>
                            <a:effectLst/>
                            <a:latin typeface="Consolas" panose="020B0609020204030204" pitchFamily="49" charset="0"/>
                          </a:rPr>
                          <a:t>.</a:t>
                        </a:r>
                        <a:r>
                          <a:rPr kumimoji="0" lang="th-TH" altLang="th-TH" sz="1000" b="0" i="0" u="none" strike="noStrike" cap="none" normalizeH="0" baseline="0" dirty="0" err="1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Consolas" panose="020B0609020204030204" pitchFamily="49" charset="0"/>
                          </a:rPr>
                          <a:t>log</a:t>
                        </a:r>
                        <a:r>
                          <a:rPr kumimoji="0" lang="th-TH" altLang="th-TH" sz="1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999999"/>
                            </a:solidFill>
                            <a:effectLst/>
                            <a:latin typeface="Consolas" panose="020B0609020204030204" pitchFamily="49" charset="0"/>
                          </a:rPr>
                          <a:t>(</a:t>
                        </a:r>
                        <a:r>
                          <a:rPr kumimoji="0" lang="th-TH" altLang="th-TH" sz="1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990055"/>
                            </a:solidFill>
                            <a:effectLst/>
                            <a:latin typeface="Consolas" panose="020B0609020204030204" pitchFamily="49" charset="0"/>
                          </a:rPr>
                          <a:t>1</a:t>
                        </a:r>
                        <a:r>
                          <a:rPr kumimoji="0" lang="th-TH" altLang="th-TH" sz="1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9A6E3A"/>
                            </a:solidFill>
                            <a:effectLst/>
                            <a:latin typeface="Consolas" panose="020B0609020204030204" pitchFamily="49" charset="0"/>
                          </a:rPr>
                          <a:t>-</a:t>
                        </a:r>
                        <a:r>
                          <a:rPr kumimoji="0" lang="th-TH" altLang="th-TH" sz="1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Consolas" panose="020B0609020204030204" pitchFamily="49" charset="0"/>
                          </a:rPr>
                          <a:t>h</a:t>
                        </a:r>
                        <a:r>
                          <a:rPr kumimoji="0" lang="th-TH" altLang="th-TH" sz="1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999999"/>
                            </a:solidFill>
                            <a:effectLst/>
                            <a:latin typeface="Consolas" panose="020B0609020204030204" pitchFamily="49" charset="0"/>
                          </a:rPr>
                          <a:t>)).</a:t>
                        </a:r>
                        <a:r>
                          <a:rPr kumimoji="0" lang="th-TH" altLang="th-TH" sz="1000" b="0" i="0" u="none" strike="noStrike" cap="none" normalizeH="0" baseline="0" dirty="0" err="1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Consolas" panose="020B0609020204030204" pitchFamily="49" charset="0"/>
                          </a:rPr>
                          <a:t>mean</a:t>
                        </a:r>
                        <a:r>
                          <a:rPr kumimoji="0" lang="th-TH" altLang="th-TH" sz="1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999999"/>
                            </a:solidFill>
                            <a:effectLst/>
                            <a:latin typeface="Consolas" panose="020B0609020204030204" pitchFamily="49" charset="0"/>
                          </a:rPr>
                          <a:t>()</a:t>
                        </a:r>
                        <a:r>
                          <a:rPr kumimoji="0" lang="th-TH" altLang="th-TH" sz="1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Consolas" panose="020B0609020204030204" pitchFamily="49" charset="0"/>
                          </a:rPr>
                          <a:t> </a:t>
                        </a:r>
                      </a:p>
                      <a:p>
                        <a:pPr marL="0" marR="0" lvl="0" indent="0" algn="l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r>
                          <a:rPr lang="th-TH" altLang="th-TH" sz="1000" dirty="0">
                            <a:solidFill>
                              <a:srgbClr val="000000"/>
                            </a:solidFill>
                            <a:latin typeface="Consolas" panose="020B0609020204030204" pitchFamily="49" charset="0"/>
                          </a:rPr>
                          <a:t>           </a:t>
                        </a:r>
                        <a:endParaRPr kumimoji="0" lang="th-TH" altLang="th-TH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endParaRPr>
                      </a:p>
                    </p:txBody>
                  </p:sp>
                  <p:grpSp>
                    <p:nvGrpSpPr>
                      <p:cNvPr id="18" name="กลุ่ม 17">
                        <a:extLst>
                          <a:ext uri="{FF2B5EF4-FFF2-40B4-BE49-F238E27FC236}">
                            <a16:creationId xmlns:a16="http://schemas.microsoft.com/office/drawing/2014/main" id="{9DF059F6-32FC-4CC6-B3BF-F9992E83170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5776115" y="3257541"/>
                        <a:ext cx="3419475" cy="1547215"/>
                        <a:chOff x="173543" y="1164945"/>
                        <a:chExt cx="3419475" cy="1547215"/>
                      </a:xfrm>
                    </p:grpSpPr>
                    <p:pic>
                      <p:nvPicPr>
                        <p:cNvPr id="21" name="รูปภาพ 20">
                          <a:extLst>
                            <a:ext uri="{FF2B5EF4-FFF2-40B4-BE49-F238E27FC236}">
                              <a16:creationId xmlns:a16="http://schemas.microsoft.com/office/drawing/2014/main" id="{44C5E5AC-A6AC-497B-A77C-617DD5DEFF78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/>
                        <a:stretch>
                          <a:fillRect/>
                        </a:stretch>
                      </p:blipFill>
                      <p:spPr>
                        <a:xfrm>
                          <a:off x="422038" y="1406369"/>
                          <a:ext cx="2980622" cy="330415"/>
                        </a:xfrm>
                        <a:prstGeom prst="rect">
                          <a:avLst/>
                        </a:prstGeom>
                      </p:spPr>
                    </p:pic>
                    <p:sp>
                      <p:nvSpPr>
                        <p:cNvPr id="20" name="สี่เหลี่ยมผืนผ้า 19">
                          <a:extLst>
                            <a:ext uri="{FF2B5EF4-FFF2-40B4-BE49-F238E27FC236}">
                              <a16:creationId xmlns:a16="http://schemas.microsoft.com/office/drawing/2014/main" id="{38D2816E-8651-4E56-8B04-215CD77F040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73543" y="1164945"/>
                          <a:ext cx="3419475" cy="1547215"/>
                        </a:xfrm>
                        <a:prstGeom prst="rect">
                          <a:avLst/>
                        </a:prstGeom>
                        <a:noFill/>
                        <a:ln w="9525" cap="flat" cmpd="sng" algn="ctr">
                          <a:solidFill>
                            <a:schemeClr val="dk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>
                      </p:spPr>
                      <p:style>
                        <a:lnRef idx="0">
                          <a:scrgbClr r="0" g="0" b="0"/>
                        </a:lnRef>
                        <a:fillRef idx="0">
                          <a:scrgbClr r="0" g="0" b="0"/>
                        </a:fillRef>
                        <a:effectRef idx="0">
                          <a:scrgbClr r="0" g="0" b="0"/>
                        </a:effectRef>
                        <a:fontRef idx="minor">
                          <a:schemeClr val="dk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th-TH"/>
                        </a:p>
                      </p:txBody>
                    </p:sp>
                  </p:grpSp>
                </p:grpSp>
                <p:grpSp>
                  <p:nvGrpSpPr>
                    <p:cNvPr id="27" name="กลุ่ม 26">
                      <a:extLst>
                        <a:ext uri="{FF2B5EF4-FFF2-40B4-BE49-F238E27FC236}">
                          <a16:creationId xmlns:a16="http://schemas.microsoft.com/office/drawing/2014/main" id="{E95B57CC-2F84-424A-931F-367EE2E28F0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918583" y="122840"/>
                      <a:ext cx="2726575" cy="859241"/>
                      <a:chOff x="274320" y="479767"/>
                      <a:chExt cx="2726575" cy="859241"/>
                    </a:xfrm>
                  </p:grpSpPr>
                  <p:pic>
                    <p:nvPicPr>
                      <p:cNvPr id="7" name="รูปภาพ 6">
                        <a:extLst>
                          <a:ext uri="{FF2B5EF4-FFF2-40B4-BE49-F238E27FC236}">
                            <a16:creationId xmlns:a16="http://schemas.microsoft.com/office/drawing/2014/main" id="{6AA0C934-B025-4F71-969F-F315154361EE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39286" y="479767"/>
                        <a:ext cx="2457035" cy="69017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dk1"/>
                      </a:fontRef>
                    </p:style>
                  </p:pic>
                  <p:sp>
                    <p:nvSpPr>
                      <p:cNvPr id="13" name="Rectangle 2">
                        <a:extLst>
                          <a:ext uri="{FF2B5EF4-FFF2-40B4-BE49-F238E27FC236}">
                            <a16:creationId xmlns:a16="http://schemas.microsoft.com/office/drawing/2014/main" id="{8FA61BAF-5C8B-4684-B5DC-82354EC78F49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061313" y="1185120"/>
                        <a:ext cx="1212980" cy="153888"/>
                      </a:xfrm>
                      <a:prstGeom prst="rect">
                        <a:avLst/>
                      </a:prstGeom>
                      <a:solidFill>
                        <a:srgbClr val="F5F2F0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vert="horz" wrap="square" lIns="0" tIns="0" rIns="0" bIns="0" numCol="1" anchor="ctr" anchorCtr="0" compatLnSpc="1">
                        <a:prstTxWarp prst="textNoShape">
                          <a:avLst/>
                        </a:prstTxWarp>
                        <a:spAutoFit/>
                      </a:bodyPr>
                      <a:lstStyle/>
                      <a:p>
                        <a:pPr marL="0" marR="0" lvl="0" indent="0" algn="l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r>
                          <a:rPr kumimoji="0" lang="th-TH" altLang="th-TH" sz="1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Consolas" panose="020B0609020204030204" pitchFamily="49" charset="0"/>
                          </a:rPr>
                          <a:t>a </a:t>
                        </a:r>
                        <a:r>
                          <a:rPr kumimoji="0" lang="th-TH" altLang="th-TH" sz="1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9A6E3A"/>
                            </a:solidFill>
                            <a:effectLst/>
                            <a:latin typeface="Consolas" panose="020B0609020204030204" pitchFamily="49" charset="0"/>
                          </a:rPr>
                          <a:t>=</a:t>
                        </a:r>
                        <a:r>
                          <a:rPr kumimoji="0" lang="th-TH" altLang="th-TH" sz="1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Consolas" panose="020B0609020204030204" pitchFamily="49" charset="0"/>
                          </a:rPr>
                          <a:t> </a:t>
                        </a:r>
                        <a:r>
                          <a:rPr kumimoji="0" lang="th-TH" altLang="th-TH" sz="1000" b="0" i="0" u="none" strike="noStrike" cap="none" normalizeH="0" baseline="0" dirty="0" err="1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Consolas" panose="020B0609020204030204" pitchFamily="49" charset="0"/>
                          </a:rPr>
                          <a:t>np</a:t>
                        </a:r>
                        <a:r>
                          <a:rPr kumimoji="0" lang="th-TH" altLang="th-TH" sz="1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999999"/>
                            </a:solidFill>
                            <a:effectLst/>
                            <a:latin typeface="Consolas" panose="020B0609020204030204" pitchFamily="49" charset="0"/>
                          </a:rPr>
                          <a:t>.</a:t>
                        </a:r>
                        <a:r>
                          <a:rPr kumimoji="0" lang="th-TH" altLang="th-TH" sz="1000" b="0" i="0" u="none" strike="noStrike" cap="none" normalizeH="0" baseline="0" dirty="0" err="1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Consolas" panose="020B0609020204030204" pitchFamily="49" charset="0"/>
                          </a:rPr>
                          <a:t>dot</a:t>
                        </a:r>
                        <a:r>
                          <a:rPr kumimoji="0" lang="th-TH" altLang="th-TH" sz="1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999999"/>
                            </a:solidFill>
                            <a:effectLst/>
                            <a:latin typeface="Consolas" panose="020B0609020204030204" pitchFamily="49" charset="0"/>
                          </a:rPr>
                          <a:t>(</a:t>
                        </a:r>
                        <a:r>
                          <a:rPr kumimoji="0" lang="th-TH" altLang="th-TH" sz="1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Consolas" panose="020B0609020204030204" pitchFamily="49" charset="0"/>
                          </a:rPr>
                          <a:t>X</a:t>
                        </a:r>
                        <a:r>
                          <a:rPr kumimoji="0" lang="th-TH" altLang="th-TH" sz="1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999999"/>
                            </a:solidFill>
                            <a:effectLst/>
                            <a:latin typeface="Consolas" panose="020B0609020204030204" pitchFamily="49" charset="0"/>
                          </a:rPr>
                          <a:t>,</a:t>
                        </a:r>
                        <a:r>
                          <a:rPr kumimoji="0" lang="th-TH" altLang="th-TH" sz="1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Consolas" panose="020B0609020204030204" pitchFamily="49" charset="0"/>
                          </a:rPr>
                          <a:t>w</a:t>
                        </a:r>
                        <a:r>
                          <a:rPr kumimoji="0" lang="th-TH" altLang="th-TH" sz="1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999999"/>
                            </a:solidFill>
                            <a:effectLst/>
                            <a:latin typeface="Consolas" panose="020B0609020204030204" pitchFamily="49" charset="0"/>
                          </a:rPr>
                          <a:t>)</a:t>
                        </a:r>
                        <a:r>
                          <a:rPr kumimoji="0" lang="th-TH" altLang="th-TH" sz="1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Consolas" panose="020B0609020204030204" pitchFamily="49" charset="0"/>
                          </a:rPr>
                          <a:t> </a:t>
                        </a:r>
                        <a:r>
                          <a:rPr kumimoji="0" lang="th-TH" altLang="th-TH" sz="1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9A6E3A"/>
                            </a:solidFill>
                            <a:effectLst/>
                            <a:latin typeface="Consolas" panose="020B0609020204030204" pitchFamily="49" charset="0"/>
                          </a:rPr>
                          <a:t>+</a:t>
                        </a:r>
                        <a:r>
                          <a:rPr kumimoji="0" lang="th-TH" altLang="th-TH" sz="1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Consolas" panose="020B0609020204030204" pitchFamily="49" charset="0"/>
                          </a:rPr>
                          <a:t> b</a:t>
                        </a:r>
                        <a:r>
                          <a:rPr kumimoji="0" lang="th-TH" altLang="th-TH" sz="8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</a:rPr>
                          <a:t> </a:t>
                        </a:r>
                        <a:endParaRPr kumimoji="0" lang="th-TH" altLang="th-TH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endParaRPr>
                      </a:p>
                    </p:txBody>
                  </p:sp>
                  <p:sp>
                    <p:nvSpPr>
                      <p:cNvPr id="26" name="สี่เหลี่ยมผืนผ้า 25">
                        <a:extLst>
                          <a:ext uri="{FF2B5EF4-FFF2-40B4-BE49-F238E27FC236}">
                            <a16:creationId xmlns:a16="http://schemas.microsoft.com/office/drawing/2014/main" id="{A6C1EE5A-EE1C-49BA-9391-BFDA05D8D0C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74320" y="479767"/>
                        <a:ext cx="2726575" cy="859241"/>
                      </a:xfrm>
                      <a:prstGeom prst="rect">
                        <a:avLst/>
                      </a:prstGeom>
                      <a:noFill/>
                      <a:ln w="9525" cap="flat" cmpd="sng" algn="ctr">
                        <a:solidFill>
                          <a:schemeClr val="dk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dk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th-TH"/>
                      </a:p>
                    </p:txBody>
                  </p:sp>
                </p:grpSp>
                <p:grpSp>
                  <p:nvGrpSpPr>
                    <p:cNvPr id="35" name="กลุ่ม 34">
                      <a:extLst>
                        <a:ext uri="{FF2B5EF4-FFF2-40B4-BE49-F238E27FC236}">
                          <a16:creationId xmlns:a16="http://schemas.microsoft.com/office/drawing/2014/main" id="{49C842EA-4323-4709-9656-B76AF6AF5A8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894114" y="1778691"/>
                      <a:ext cx="2708957" cy="901178"/>
                      <a:chOff x="4860278" y="3041288"/>
                      <a:chExt cx="2708957" cy="901178"/>
                    </a:xfrm>
                  </p:grpSpPr>
                  <p:sp>
                    <p:nvSpPr>
                      <p:cNvPr id="31" name="Rectangle 7">
                        <a:extLst>
                          <a:ext uri="{FF2B5EF4-FFF2-40B4-BE49-F238E27FC236}">
                            <a16:creationId xmlns:a16="http://schemas.microsoft.com/office/drawing/2014/main" id="{84BF4233-AF8F-4C29-ABFD-24F51E9A28B7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4986240" y="3564508"/>
                        <a:ext cx="2457035" cy="230832"/>
                      </a:xfrm>
                      <a:prstGeom prst="rect">
                        <a:avLst/>
                      </a:prstGeom>
                      <a:solidFill>
                        <a:srgbClr val="263238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vert="horz" wrap="square" lIns="91440" tIns="45720" rIns="91440" bIns="45720" numCol="1" anchor="ctr" anchorCtr="0" compatLnSpc="1">
                        <a:prstTxWarp prst="textNoShape">
                          <a:avLst/>
                        </a:prstTxWarp>
                        <a:spAutoFit/>
                      </a:bodyPr>
                      <a:lstStyle/>
                      <a:p>
                        <a:pPr marL="0" marR="0" lvl="0" indent="0" algn="l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r>
                          <a:rPr kumimoji="0" lang="th-TH" altLang="th-TH" sz="900" b="0" i="0" u="none" strike="noStrike" cap="none" normalizeH="0" baseline="0">
                            <a:ln>
                              <a:noFill/>
                            </a:ln>
                            <a:solidFill>
                              <a:srgbClr val="C3CEE3"/>
                            </a:solidFill>
                            <a:effectLst/>
                            <a:latin typeface="Consolas" panose="020B0609020204030204" pitchFamily="49" charset="0"/>
                          </a:rPr>
                          <a:t>z </a:t>
                        </a:r>
                        <a:r>
                          <a:rPr kumimoji="0" lang="th-TH" altLang="th-TH" sz="900" b="0" i="0" u="none" strike="noStrike" cap="none" normalizeH="0" baseline="0">
                            <a:ln>
                              <a:noFill/>
                            </a:ln>
                            <a:solidFill>
                              <a:srgbClr val="89DDFF"/>
                            </a:solidFill>
                            <a:effectLst/>
                            <a:latin typeface="Consolas" panose="020B0609020204030204" pitchFamily="49" charset="0"/>
                          </a:rPr>
                          <a:t>= </a:t>
                        </a:r>
                        <a:r>
                          <a:rPr kumimoji="0" lang="th-TH" altLang="th-TH" sz="900" b="0" i="0" u="none" strike="noStrike" cap="none" normalizeH="0" baseline="0">
                            <a:ln>
                              <a:noFill/>
                            </a:ln>
                            <a:solidFill>
                              <a:srgbClr val="C3CEE3"/>
                            </a:solidFill>
                            <a:effectLst/>
                            <a:latin typeface="Consolas" panose="020B0609020204030204" pitchFamily="49" charset="0"/>
                          </a:rPr>
                          <a:t>np</a:t>
                        </a:r>
                        <a:r>
                          <a:rPr kumimoji="0" lang="th-TH" altLang="th-TH" sz="900" b="0" i="0" u="none" strike="noStrike" cap="none" normalizeH="0" baseline="0">
                            <a:ln>
                              <a:noFill/>
                            </a:ln>
                            <a:solidFill>
                              <a:srgbClr val="89DDFF"/>
                            </a:solidFill>
                            <a:effectLst/>
                            <a:latin typeface="Consolas" panose="020B0609020204030204" pitchFamily="49" charset="0"/>
                          </a:rPr>
                          <a:t>.</a:t>
                        </a:r>
                        <a:r>
                          <a:rPr kumimoji="0" lang="th-TH" altLang="th-TH" sz="900" b="0" i="0" u="none" strike="noStrike" cap="none" normalizeH="0" baseline="0">
                            <a:ln>
                              <a:noFill/>
                            </a:ln>
                            <a:solidFill>
                              <a:srgbClr val="82AAFF"/>
                            </a:solidFill>
                            <a:effectLst/>
                            <a:latin typeface="Consolas" panose="020B0609020204030204" pitchFamily="49" charset="0"/>
                          </a:rPr>
                          <a:t>arange</a:t>
                        </a:r>
                        <a:r>
                          <a:rPr kumimoji="0" lang="th-TH" altLang="th-TH" sz="900" b="0" i="0" u="none" strike="noStrike" cap="none" normalizeH="0" baseline="0">
                            <a:ln>
                              <a:noFill/>
                            </a:ln>
                            <a:solidFill>
                              <a:srgbClr val="F78C6C"/>
                            </a:solidFill>
                            <a:effectLst/>
                            <a:latin typeface="Consolas" panose="020B0609020204030204" pitchFamily="49" charset="0"/>
                          </a:rPr>
                          <a:t>(2)</a:t>
                        </a:r>
                        <a:r>
                          <a:rPr kumimoji="0" lang="th-TH" altLang="th-TH" sz="900" b="0" i="0" u="none" strike="noStrike" cap="none" normalizeH="0" baseline="0">
                            <a:ln>
                              <a:noFill/>
                            </a:ln>
                            <a:solidFill>
                              <a:srgbClr val="89DDFF"/>
                            </a:solidFill>
                            <a:effectLst/>
                            <a:latin typeface="Consolas" panose="020B0609020204030204" pitchFamily="49" charset="0"/>
                          </a:rPr>
                          <a:t>.</a:t>
                        </a:r>
                        <a:r>
                          <a:rPr kumimoji="0" lang="th-TH" altLang="th-TH" sz="900" b="0" i="0" u="none" strike="noStrike" cap="none" normalizeH="0" baseline="0">
                            <a:ln>
                              <a:noFill/>
                            </a:ln>
                            <a:solidFill>
                              <a:srgbClr val="82AAFF"/>
                            </a:solidFill>
                            <a:effectLst/>
                            <a:latin typeface="Consolas" panose="020B0609020204030204" pitchFamily="49" charset="0"/>
                          </a:rPr>
                          <a:t>repeat</a:t>
                        </a:r>
                        <a:r>
                          <a:rPr kumimoji="0" lang="th-TH" altLang="th-TH" sz="900" b="0" i="0" u="none" strike="noStrike" cap="none" normalizeH="0" baseline="0">
                            <a:ln>
                              <a:noFill/>
                            </a:ln>
                            <a:solidFill>
                              <a:srgbClr val="F78C6C"/>
                            </a:solidFill>
                            <a:effectLst/>
                            <a:latin typeface="Consolas" panose="020B0609020204030204" pitchFamily="49" charset="0"/>
                          </a:rPr>
                          <a:t>(900) </a:t>
                        </a:r>
                        <a:r>
                          <a:rPr kumimoji="0" lang="th-TH" altLang="th-TH" sz="900" b="0" i="1" u="none" strike="noStrike" cap="none" normalizeH="0" baseline="0">
                            <a:ln>
                              <a:noFill/>
                            </a:ln>
                            <a:solidFill>
                              <a:srgbClr val="546E7A"/>
                            </a:solidFill>
                            <a:effectLst/>
                            <a:latin typeface="Consolas" panose="020B0609020204030204" pitchFamily="49" charset="0"/>
                          </a:rPr>
                          <a:t># </a:t>
                        </a:r>
                        <a:r>
                          <a:rPr kumimoji="0" lang="th-TH" altLang="th-TH" sz="900" b="0" i="1" u="none" strike="noStrike" cap="none" normalizeH="0" baseline="0">
                            <a:ln>
                              <a:noFill/>
                            </a:ln>
                            <a:solidFill>
                              <a:srgbClr val="546E7A"/>
                            </a:solidFill>
                            <a:effectLst/>
                            <a:latin typeface="Angsana New" panose="02020603050405020304" pitchFamily="18" charset="-34"/>
                            <a:cs typeface="Angsana New" panose="02020603050405020304" pitchFamily="18" charset="-34"/>
                          </a:rPr>
                          <a:t>คำตอบ เลข</a:t>
                        </a:r>
                        <a:r>
                          <a:rPr kumimoji="0" lang="th-TH" altLang="th-TH" sz="900" b="0" i="1" u="none" strike="noStrike" cap="none" normalizeH="0" baseline="0">
                            <a:ln>
                              <a:noFill/>
                            </a:ln>
                            <a:solidFill>
                              <a:srgbClr val="546E7A"/>
                            </a:solidFill>
                            <a:effectLst/>
                            <a:latin typeface="Consolas" panose="020B0609020204030204" pitchFamily="49" charset="0"/>
                          </a:rPr>
                          <a:t> 0 </a:t>
                        </a:r>
                        <a:r>
                          <a:rPr kumimoji="0" lang="th-TH" altLang="th-TH" sz="900" b="0" i="1" u="none" strike="noStrike" cap="none" normalizeH="0" baseline="0">
                            <a:ln>
                              <a:noFill/>
                            </a:ln>
                            <a:solidFill>
                              <a:srgbClr val="546E7A"/>
                            </a:solidFill>
                            <a:effectLst/>
                            <a:latin typeface="Angsana New" panose="02020603050405020304" pitchFamily="18" charset="-34"/>
                            <a:cs typeface="Angsana New" panose="02020603050405020304" pitchFamily="18" charset="-34"/>
                          </a:rPr>
                          <a:t>และ</a:t>
                        </a:r>
                        <a:r>
                          <a:rPr kumimoji="0" lang="th-TH" altLang="th-TH" sz="900" b="0" i="1" u="none" strike="noStrike" cap="none" normalizeH="0" baseline="0">
                            <a:ln>
                              <a:noFill/>
                            </a:ln>
                            <a:solidFill>
                              <a:srgbClr val="546E7A"/>
                            </a:solidFill>
                            <a:effectLst/>
                            <a:latin typeface="Consolas" panose="020B0609020204030204" pitchFamily="49" charset="0"/>
                          </a:rPr>
                          <a:t> 1</a:t>
                        </a:r>
                        <a:endParaRPr kumimoji="0" lang="th-TH" altLang="th-TH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endParaRPr>
                      </a:p>
                    </p:txBody>
                  </p:sp>
                  <p:sp>
                    <p:nvSpPr>
                      <p:cNvPr id="32" name="กล่องข้อความ 31">
                        <a:extLst>
                          <a:ext uri="{FF2B5EF4-FFF2-40B4-BE49-F238E27FC236}">
                            <a16:creationId xmlns:a16="http://schemas.microsoft.com/office/drawing/2014/main" id="{4C03E3EE-8476-4FE9-BB5C-414AEC55DB0B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5095702" y="3041288"/>
                        <a:ext cx="2238113" cy="52322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dirty="0"/>
                          <a:t>z = </a:t>
                        </a:r>
                        <a:r>
                          <a:rPr lang="th-TH" dirty="0"/>
                          <a:t>คำตอบที่ถูกต้อง</a:t>
                        </a:r>
                      </a:p>
                    </p:txBody>
                  </p:sp>
                  <p:sp>
                    <p:nvSpPr>
                      <p:cNvPr id="34" name="สี่เหลี่ยมผืนผ้า 33">
                        <a:extLst>
                          <a:ext uri="{FF2B5EF4-FFF2-40B4-BE49-F238E27FC236}">
                            <a16:creationId xmlns:a16="http://schemas.microsoft.com/office/drawing/2014/main" id="{7908977A-6D1C-4659-AD6C-1C9B2D68199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860278" y="3041288"/>
                        <a:ext cx="2708957" cy="901178"/>
                      </a:xfrm>
                      <a:prstGeom prst="rect">
                        <a:avLst/>
                      </a:prstGeom>
                      <a:noFill/>
                      <a:ln w="9525" cap="flat" cmpd="sng" algn="ctr">
                        <a:solidFill>
                          <a:schemeClr val="dk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dk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th-TH"/>
                      </a:p>
                    </p:txBody>
                  </p:sp>
                </p:grpSp>
                <p:cxnSp>
                  <p:nvCxnSpPr>
                    <p:cNvPr id="41" name="ตัวเชื่อมต่อ: หักมุม 40">
                      <a:extLst>
                        <a:ext uri="{FF2B5EF4-FFF2-40B4-BE49-F238E27FC236}">
                          <a16:creationId xmlns:a16="http://schemas.microsoft.com/office/drawing/2014/main" id="{ED7F2202-BCD1-4511-961A-CA51FE6F37DA}"/>
                        </a:ext>
                      </a:extLst>
                    </p:cNvPr>
                    <p:cNvCxnSpPr>
                      <a:cxnSpLocks/>
                      <a:stCxn id="34" idx="2"/>
                      <a:endCxn id="20" idx="3"/>
                    </p:cNvCxnSpPr>
                    <p:nvPr/>
                  </p:nvCxnSpPr>
                  <p:spPr>
                    <a:xfrm rot="5400000">
                      <a:off x="4928715" y="2745219"/>
                      <a:ext cx="1385229" cy="1254528"/>
                    </a:xfrm>
                    <a:prstGeom prst="bentConnector2">
                      <a:avLst/>
                    </a:prstGeom>
                    <a:ln w="57150">
                      <a:solidFill>
                        <a:srgbClr val="FF0000"/>
                      </a:solidFill>
                      <a:tailEnd type="triangle"/>
                    </a:ln>
                  </p:spPr>
                  <p:style>
                    <a:lnRef idx="3">
                      <a:schemeClr val="accent4"/>
                    </a:lnRef>
                    <a:fillRef idx="0">
                      <a:schemeClr val="accent4"/>
                    </a:fillRef>
                    <a:effectRef idx="2">
                      <a:schemeClr val="accent4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" name="ลูกศรเชื่อมต่อแบบตรง 43">
                      <a:extLst>
                        <a:ext uri="{FF2B5EF4-FFF2-40B4-BE49-F238E27FC236}">
                          <a16:creationId xmlns:a16="http://schemas.microsoft.com/office/drawing/2014/main" id="{FA9FB503-93F8-491A-B8B6-107244EEAD43}"/>
                        </a:ext>
                      </a:extLst>
                    </p:cNvPr>
                    <p:cNvCxnSpPr>
                      <a:cxnSpLocks/>
                      <a:stCxn id="26" idx="2"/>
                      <a:endCxn id="10" idx="0"/>
                    </p:cNvCxnSpPr>
                    <p:nvPr/>
                  </p:nvCxnSpPr>
                  <p:spPr>
                    <a:xfrm>
                      <a:off x="3281871" y="982081"/>
                      <a:ext cx="1584" cy="399094"/>
                    </a:xfrm>
                    <a:prstGeom prst="straightConnector1">
                      <a:avLst/>
                    </a:prstGeom>
                    <a:ln w="57150">
                      <a:solidFill>
                        <a:srgbClr val="00B0F0"/>
                      </a:solidFill>
                      <a:tailEnd type="triangle"/>
                    </a:ln>
                  </p:spPr>
                  <p:style>
                    <a:lnRef idx="3">
                      <a:schemeClr val="accent1"/>
                    </a:lnRef>
                    <a:fillRef idx="0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49" name="กลุ่ม 48">
                      <a:extLst>
                        <a:ext uri="{FF2B5EF4-FFF2-40B4-BE49-F238E27FC236}">
                          <a16:creationId xmlns:a16="http://schemas.microsoft.com/office/drawing/2014/main" id="{99683C6B-0337-4E2F-AF16-21F921E4F38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697737" y="5079077"/>
                      <a:ext cx="3419475" cy="998532"/>
                      <a:chOff x="3343657" y="5029200"/>
                      <a:chExt cx="3419475" cy="998532"/>
                    </a:xfrm>
                  </p:grpSpPr>
                  <p:sp>
                    <p:nvSpPr>
                      <p:cNvPr id="48" name="สี่เหลี่ยมผืนผ้า 47">
                        <a:extLst>
                          <a:ext uri="{FF2B5EF4-FFF2-40B4-BE49-F238E27FC236}">
                            <a16:creationId xmlns:a16="http://schemas.microsoft.com/office/drawing/2014/main" id="{E7658036-EBB8-465F-800C-873CB7796AF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343657" y="5029200"/>
                        <a:ext cx="3419475" cy="998532"/>
                      </a:xfrm>
                      <a:prstGeom prst="rect">
                        <a:avLst/>
                      </a:prstGeom>
                      <a:noFill/>
                      <a:ln w="9525" cap="flat" cmpd="sng" algn="ctr">
                        <a:solidFill>
                          <a:schemeClr val="dk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dk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th-TH"/>
                      </a:p>
                    </p:txBody>
                  </p:sp>
                  <p:pic>
                    <p:nvPicPr>
                      <p:cNvPr id="4" name="รูปภาพ 3">
                        <a:extLst>
                          <a:ext uri="{FF2B5EF4-FFF2-40B4-BE49-F238E27FC236}">
                            <a16:creationId xmlns:a16="http://schemas.microsoft.com/office/drawing/2014/main" id="{43F06052-8EE6-4D51-9BFB-D94F9CDA2BF3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92152" y="5099909"/>
                        <a:ext cx="3021116" cy="69233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dk1"/>
                      </a:fontRef>
                    </p:style>
                  </p:pic>
                  <p:sp>
                    <p:nvSpPr>
                      <p:cNvPr id="47" name="Rectangle 8">
                        <a:extLst>
                          <a:ext uri="{FF2B5EF4-FFF2-40B4-BE49-F238E27FC236}">
                            <a16:creationId xmlns:a16="http://schemas.microsoft.com/office/drawing/2014/main" id="{6291C447-F086-4555-9B6E-71D28D4904AC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4444668" y="5789332"/>
                        <a:ext cx="1275583" cy="230832"/>
                      </a:xfrm>
                      <a:prstGeom prst="rect">
                        <a:avLst/>
                      </a:prstGeom>
                      <a:solidFill>
                        <a:srgbClr val="263238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vert="horz" wrap="square" lIns="91440" tIns="45720" rIns="91440" bIns="45720" numCol="1" anchor="ctr" anchorCtr="0" compatLnSpc="1">
                        <a:prstTxWarp prst="textNoShape">
                          <a:avLst/>
                        </a:prstTxWarp>
                        <a:spAutoFit/>
                      </a:bodyPr>
                      <a:lstStyle/>
                      <a:p>
                        <a:pPr marL="0" marR="0" lvl="0" indent="0" algn="l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r>
                          <a:rPr kumimoji="0" lang="th-TH" altLang="th-TH" sz="900" b="0" i="0" u="none" strike="noStrike" cap="none" normalizeH="0" baseline="0" dirty="0" err="1">
                            <a:ln>
                              <a:noFill/>
                            </a:ln>
                            <a:solidFill>
                              <a:srgbClr val="C3CEE3"/>
                            </a:solidFill>
                            <a:effectLst/>
                            <a:latin typeface="Consolas" panose="020B0609020204030204" pitchFamily="49" charset="0"/>
                          </a:rPr>
                          <a:t>ga</a:t>
                        </a:r>
                        <a:r>
                          <a:rPr kumimoji="0" lang="th-TH" altLang="th-TH" sz="9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C3CEE3"/>
                            </a:solidFill>
                            <a:effectLst/>
                            <a:latin typeface="Consolas" panose="020B0609020204030204" pitchFamily="49" charset="0"/>
                          </a:rPr>
                          <a:t> </a:t>
                        </a:r>
                        <a:r>
                          <a:rPr kumimoji="0" lang="th-TH" altLang="th-TH" sz="9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89DDFF"/>
                            </a:solidFill>
                            <a:effectLst/>
                            <a:latin typeface="Consolas" panose="020B0609020204030204" pitchFamily="49" charset="0"/>
                          </a:rPr>
                          <a:t>= </a:t>
                        </a:r>
                        <a:r>
                          <a:rPr kumimoji="0" lang="th-TH" altLang="th-TH" sz="9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F78C6C"/>
                            </a:solidFill>
                            <a:effectLst/>
                            <a:latin typeface="Consolas" panose="020B0609020204030204" pitchFamily="49" charset="0"/>
                          </a:rPr>
                          <a:t>(</a:t>
                        </a:r>
                        <a:r>
                          <a:rPr kumimoji="0" lang="th-TH" altLang="th-TH" sz="9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C3CEE3"/>
                            </a:solidFill>
                            <a:effectLst/>
                            <a:latin typeface="Consolas" panose="020B0609020204030204" pitchFamily="49" charset="0"/>
                          </a:rPr>
                          <a:t>h </a:t>
                        </a:r>
                        <a:r>
                          <a:rPr kumimoji="0" lang="th-TH" altLang="th-TH" sz="9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89DDFF"/>
                            </a:solidFill>
                            <a:effectLst/>
                            <a:latin typeface="Consolas" panose="020B0609020204030204" pitchFamily="49" charset="0"/>
                          </a:rPr>
                          <a:t>- </a:t>
                        </a:r>
                        <a:r>
                          <a:rPr kumimoji="0" lang="th-TH" altLang="th-TH" sz="9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F78C6C"/>
                            </a:solidFill>
                            <a:effectLst/>
                            <a:latin typeface="Consolas" panose="020B0609020204030204" pitchFamily="49" charset="0"/>
                          </a:rPr>
                          <a:t>z) </a:t>
                        </a:r>
                        <a:r>
                          <a:rPr kumimoji="0" lang="th-TH" altLang="th-TH" sz="9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89DDFF"/>
                            </a:solidFill>
                            <a:effectLst/>
                            <a:latin typeface="Consolas" panose="020B0609020204030204" pitchFamily="49" charset="0"/>
                          </a:rPr>
                          <a:t>/ </a:t>
                        </a:r>
                        <a:r>
                          <a:rPr kumimoji="0" lang="th-TH" altLang="th-TH" sz="900" b="0" i="1" u="none" strike="noStrike" cap="none" normalizeH="0" baseline="0" dirty="0" err="1">
                            <a:ln>
                              <a:noFill/>
                            </a:ln>
                            <a:solidFill>
                              <a:srgbClr val="82AAFF"/>
                            </a:solidFill>
                            <a:effectLst/>
                            <a:latin typeface="Consolas" panose="020B0609020204030204" pitchFamily="49" charset="0"/>
                          </a:rPr>
                          <a:t>len</a:t>
                        </a:r>
                        <a:r>
                          <a:rPr kumimoji="0" lang="th-TH" altLang="th-TH" sz="9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F78C6C"/>
                            </a:solidFill>
                            <a:effectLst/>
                            <a:latin typeface="Consolas" panose="020B0609020204030204" pitchFamily="49" charset="0"/>
                          </a:rPr>
                          <a:t>(z)</a:t>
                        </a:r>
                        <a:endParaRPr kumimoji="0" lang="th-TH" altLang="th-TH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endParaRPr>
                      </a:p>
                    </p:txBody>
                  </p:sp>
                </p:grpSp>
                <p:cxnSp>
                  <p:nvCxnSpPr>
                    <p:cNvPr id="53" name="ตัวเชื่อมต่อ: หักมุม 52">
                      <a:extLst>
                        <a:ext uri="{FF2B5EF4-FFF2-40B4-BE49-F238E27FC236}">
                          <a16:creationId xmlns:a16="http://schemas.microsoft.com/office/drawing/2014/main" id="{4C2435DA-D552-43D4-A94A-46FDF4A36371}"/>
                        </a:ext>
                      </a:extLst>
                    </p:cNvPr>
                    <p:cNvCxnSpPr>
                      <a:cxnSpLocks/>
                      <a:stCxn id="10" idx="1"/>
                      <a:endCxn id="48" idx="1"/>
                    </p:cNvCxnSpPr>
                    <p:nvPr/>
                  </p:nvCxnSpPr>
                  <p:spPr>
                    <a:xfrm rot="10800000" flipV="1">
                      <a:off x="1697737" y="2234147"/>
                      <a:ext cx="177028" cy="3344196"/>
                    </a:xfrm>
                    <a:prstGeom prst="bentConnector3">
                      <a:avLst>
                        <a:gd name="adj1" fmla="val 229132"/>
                      </a:avLst>
                    </a:prstGeom>
                    <a:ln w="57150">
                      <a:solidFill>
                        <a:srgbClr val="00B050"/>
                      </a:solidFill>
                      <a:tailEnd type="triangle"/>
                    </a:ln>
                  </p:spPr>
                  <p:style>
                    <a:lnRef idx="3">
                      <a:schemeClr val="accent6"/>
                    </a:lnRef>
                    <a:fillRef idx="0">
                      <a:schemeClr val="accent6"/>
                    </a:fillRef>
                    <a:effectRef idx="2">
                      <a:schemeClr val="accent6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7" name="ลูกศรเชื่อมต่อแบบตรง 56">
                      <a:extLst>
                        <a:ext uri="{FF2B5EF4-FFF2-40B4-BE49-F238E27FC236}">
                          <a16:creationId xmlns:a16="http://schemas.microsoft.com/office/drawing/2014/main" id="{A933FC58-732D-46FA-B977-46676A57D268}"/>
                        </a:ext>
                      </a:extLst>
                    </p:cNvPr>
                    <p:cNvCxnSpPr>
                      <a:cxnSpLocks/>
                      <a:stCxn id="10" idx="2"/>
                      <a:endCxn id="20" idx="0"/>
                    </p:cNvCxnSpPr>
                    <p:nvPr/>
                  </p:nvCxnSpPr>
                  <p:spPr>
                    <a:xfrm>
                      <a:off x="3283455" y="3087118"/>
                      <a:ext cx="873" cy="204372"/>
                    </a:xfrm>
                    <a:prstGeom prst="straightConnector1">
                      <a:avLst/>
                    </a:prstGeom>
                    <a:ln w="57150">
                      <a:solidFill>
                        <a:srgbClr val="00B050"/>
                      </a:solidFill>
                      <a:tailEnd type="triangle"/>
                    </a:ln>
                  </p:spPr>
                  <p:style>
                    <a:lnRef idx="3">
                      <a:schemeClr val="accent6"/>
                    </a:lnRef>
                    <a:fillRef idx="0">
                      <a:schemeClr val="accent6"/>
                    </a:fillRef>
                    <a:effectRef idx="2">
                      <a:schemeClr val="accent6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0" name="ตัวเชื่อมต่อ: หักมุม 59">
                      <a:extLst>
                        <a:ext uri="{FF2B5EF4-FFF2-40B4-BE49-F238E27FC236}">
                          <a16:creationId xmlns:a16="http://schemas.microsoft.com/office/drawing/2014/main" id="{3813AF39-1698-4633-9AD8-544F4BFBDA97}"/>
                        </a:ext>
                      </a:extLst>
                    </p:cNvPr>
                    <p:cNvCxnSpPr>
                      <a:stCxn id="34" idx="2"/>
                      <a:endCxn id="48" idx="3"/>
                    </p:cNvCxnSpPr>
                    <p:nvPr/>
                  </p:nvCxnSpPr>
                  <p:spPr>
                    <a:xfrm rot="5400000">
                      <a:off x="4233666" y="3563416"/>
                      <a:ext cx="2898474" cy="1131381"/>
                    </a:xfrm>
                    <a:prstGeom prst="bentConnector2">
                      <a:avLst/>
                    </a:prstGeom>
                    <a:ln w="57150">
                      <a:solidFill>
                        <a:srgbClr val="FF0000"/>
                      </a:solidFill>
                      <a:tailEnd type="triangle"/>
                    </a:ln>
                  </p:spPr>
                  <p:style>
                    <a:lnRef idx="3">
                      <a:schemeClr val="accent4"/>
                    </a:lnRef>
                    <a:fillRef idx="0">
                      <a:schemeClr val="accent4"/>
                    </a:fillRef>
                    <a:effectRef idx="2">
                      <a:schemeClr val="accent4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63" name="กลุ่ม 62">
                      <a:extLst>
                        <a:ext uri="{FF2B5EF4-FFF2-40B4-BE49-F238E27FC236}">
                          <a16:creationId xmlns:a16="http://schemas.microsoft.com/office/drawing/2014/main" id="{741C0D22-D120-4A9A-98D0-96D145164B8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234957" y="5029137"/>
                      <a:ext cx="2053246" cy="599148"/>
                      <a:chOff x="8778238" y="3153010"/>
                      <a:chExt cx="2053246" cy="599148"/>
                    </a:xfrm>
                  </p:grpSpPr>
                  <p:pic>
                    <p:nvPicPr>
                      <p:cNvPr id="5" name="รูปภาพ 4">
                        <a:extLst>
                          <a:ext uri="{FF2B5EF4-FFF2-40B4-BE49-F238E27FC236}">
                            <a16:creationId xmlns:a16="http://schemas.microsoft.com/office/drawing/2014/main" id="{DA480DAD-B756-44B4-8FCD-B91C40D015B0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778238" y="3153010"/>
                        <a:ext cx="1962093" cy="39668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dk1"/>
                      </a:fontRef>
                    </p:style>
                  </p:pic>
                  <p:sp>
                    <p:nvSpPr>
                      <p:cNvPr id="61" name="Rectangle 9">
                        <a:extLst>
                          <a:ext uri="{FF2B5EF4-FFF2-40B4-BE49-F238E27FC236}">
                            <a16:creationId xmlns:a16="http://schemas.microsoft.com/office/drawing/2014/main" id="{E39A56D2-CFD0-404F-943B-03A5774D0AFD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9441857" y="3571300"/>
                        <a:ext cx="881149" cy="153888"/>
                      </a:xfrm>
                      <a:prstGeom prst="rect">
                        <a:avLst/>
                      </a:prstGeom>
                      <a:solidFill>
                        <a:srgbClr val="F5F2F0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vert="horz" wrap="square" lIns="0" tIns="0" rIns="0" bIns="0" numCol="1" anchor="ctr" anchorCtr="0" compatLnSpc="1">
                        <a:prstTxWarp prst="textNoShape">
                          <a:avLst/>
                        </a:prstTxWarp>
                        <a:spAutoFit/>
                      </a:bodyPr>
                      <a:lstStyle/>
                      <a:p>
                        <a:pPr marL="0" marR="0" lvl="0" indent="0" algn="l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r>
                          <a:rPr kumimoji="0" lang="th-TH" altLang="th-TH" sz="1000" b="0" i="0" u="none" strike="noStrike" cap="none" normalizeH="0" baseline="0" dirty="0" err="1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Consolas" panose="020B0609020204030204" pitchFamily="49" charset="0"/>
                          </a:rPr>
                          <a:t>gb</a:t>
                        </a:r>
                        <a:r>
                          <a:rPr kumimoji="0" lang="th-TH" altLang="th-TH" sz="1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Consolas" panose="020B0609020204030204" pitchFamily="49" charset="0"/>
                          </a:rPr>
                          <a:t> </a:t>
                        </a:r>
                        <a:r>
                          <a:rPr kumimoji="0" lang="th-TH" altLang="th-TH" sz="1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9A6E3A"/>
                            </a:solidFill>
                            <a:effectLst/>
                            <a:latin typeface="Consolas" panose="020B0609020204030204" pitchFamily="49" charset="0"/>
                          </a:rPr>
                          <a:t>=</a:t>
                        </a:r>
                        <a:r>
                          <a:rPr kumimoji="0" lang="th-TH" altLang="th-TH" sz="1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Consolas" panose="020B0609020204030204" pitchFamily="49" charset="0"/>
                          </a:rPr>
                          <a:t> </a:t>
                        </a:r>
                        <a:r>
                          <a:rPr kumimoji="0" lang="th-TH" altLang="th-TH" sz="1000" b="0" i="0" u="none" strike="noStrike" cap="none" normalizeH="0" baseline="0" dirty="0" err="1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Consolas" panose="020B0609020204030204" pitchFamily="49" charset="0"/>
                          </a:rPr>
                          <a:t>ga</a:t>
                        </a:r>
                        <a:r>
                          <a:rPr kumimoji="0" lang="th-TH" altLang="th-TH" sz="1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999999"/>
                            </a:solidFill>
                            <a:effectLst/>
                            <a:latin typeface="Consolas" panose="020B0609020204030204" pitchFamily="49" charset="0"/>
                          </a:rPr>
                          <a:t>.</a:t>
                        </a:r>
                        <a:r>
                          <a:rPr kumimoji="0" lang="th-TH" altLang="th-TH" sz="1000" b="0" i="0" u="none" strike="noStrike" cap="none" normalizeH="0" baseline="0" dirty="0" err="1">
                            <a:ln>
                              <a:noFill/>
                            </a:ln>
                            <a:solidFill>
                              <a:srgbClr val="669900"/>
                            </a:solidFill>
                            <a:effectLst/>
                            <a:latin typeface="Consolas" panose="020B0609020204030204" pitchFamily="49" charset="0"/>
                          </a:rPr>
                          <a:t>sum</a:t>
                        </a:r>
                        <a:r>
                          <a:rPr kumimoji="0" lang="th-TH" altLang="th-TH" sz="1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999999"/>
                            </a:solidFill>
                            <a:effectLst/>
                            <a:latin typeface="Consolas" panose="020B0609020204030204" pitchFamily="49" charset="0"/>
                          </a:rPr>
                          <a:t>()</a:t>
                        </a:r>
                        <a:r>
                          <a:rPr kumimoji="0" lang="th-TH" altLang="th-TH" sz="8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</a:rPr>
                          <a:t> </a:t>
                        </a:r>
                        <a:endParaRPr kumimoji="0" lang="th-TH" altLang="th-TH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endParaRPr>
                      </a:p>
                    </p:txBody>
                  </p:sp>
                  <p:sp>
                    <p:nvSpPr>
                      <p:cNvPr id="62" name="สี่เหลี่ยมผืนผ้า 61">
                        <a:extLst>
                          <a:ext uri="{FF2B5EF4-FFF2-40B4-BE49-F238E27FC236}">
                            <a16:creationId xmlns:a16="http://schemas.microsoft.com/office/drawing/2014/main" id="{04B80385-F689-44CA-BBD3-3B837BD9644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778238" y="3153010"/>
                        <a:ext cx="2053246" cy="599148"/>
                      </a:xfrm>
                      <a:prstGeom prst="rect">
                        <a:avLst/>
                      </a:prstGeom>
                      <a:noFill/>
                      <a:ln w="9525" cap="flat" cmpd="sng" algn="ctr">
                        <a:solidFill>
                          <a:schemeClr val="dk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dk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th-TH"/>
                      </a:p>
                    </p:txBody>
                  </p:sp>
                </p:grpSp>
                <p:grpSp>
                  <p:nvGrpSpPr>
                    <p:cNvPr id="68" name="กลุ่ม 67">
                      <a:extLst>
                        <a:ext uri="{FF2B5EF4-FFF2-40B4-BE49-F238E27FC236}">
                          <a16:creationId xmlns:a16="http://schemas.microsoft.com/office/drawing/2014/main" id="{C54C9D1E-C522-4EDA-895D-6AA16D5B8C5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371741" y="3644903"/>
                      <a:ext cx="2708957" cy="1255222"/>
                      <a:chOff x="8803178" y="3125585"/>
                      <a:chExt cx="2708957" cy="1255222"/>
                    </a:xfrm>
                  </p:grpSpPr>
                  <p:pic>
                    <p:nvPicPr>
                      <p:cNvPr id="3" name="รูปภาพ 2">
                        <a:extLst>
                          <a:ext uri="{FF2B5EF4-FFF2-40B4-BE49-F238E27FC236}">
                            <a16:creationId xmlns:a16="http://schemas.microsoft.com/office/drawing/2014/main" id="{D481A7AA-2F18-4079-A076-05709A108CB8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8911310" y="3241613"/>
                        <a:ext cx="2462084" cy="80242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dk1"/>
                      </a:fontRef>
                    </p:style>
                  </p:pic>
                  <p:sp>
                    <p:nvSpPr>
                      <p:cNvPr id="66" name="Rectangle 11">
                        <a:extLst>
                          <a:ext uri="{FF2B5EF4-FFF2-40B4-BE49-F238E27FC236}">
                            <a16:creationId xmlns:a16="http://schemas.microsoft.com/office/drawing/2014/main" id="{7DB358A8-0658-465B-A347-9343181FD244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9610450" y="4112062"/>
                        <a:ext cx="1172095" cy="153888"/>
                      </a:xfrm>
                      <a:prstGeom prst="rect">
                        <a:avLst/>
                      </a:prstGeom>
                      <a:solidFill>
                        <a:srgbClr val="F5F2F0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vert="horz" wrap="square" lIns="0" tIns="0" rIns="0" bIns="0" numCol="1" anchor="ctr" anchorCtr="0" compatLnSpc="1">
                        <a:prstTxWarp prst="textNoShape">
                          <a:avLst/>
                        </a:prstTxWarp>
                        <a:spAutoFit/>
                      </a:bodyPr>
                      <a:lstStyle/>
                      <a:p>
                        <a:pPr marL="0" marR="0" lvl="0" indent="0" algn="l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r>
                          <a:rPr kumimoji="0" lang="th-TH" altLang="th-TH" sz="1000" b="0" i="0" u="none" strike="noStrike" cap="none" normalizeH="0" baseline="0" dirty="0" err="1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Consolas" panose="020B0609020204030204" pitchFamily="49" charset="0"/>
                          </a:rPr>
                          <a:t>gw</a:t>
                        </a:r>
                        <a:r>
                          <a:rPr kumimoji="0" lang="th-TH" altLang="th-TH" sz="1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Consolas" panose="020B0609020204030204" pitchFamily="49" charset="0"/>
                          </a:rPr>
                          <a:t> </a:t>
                        </a:r>
                        <a:r>
                          <a:rPr kumimoji="0" lang="th-TH" altLang="th-TH" sz="1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9A6E3A"/>
                            </a:solidFill>
                            <a:effectLst/>
                            <a:latin typeface="Consolas" panose="020B0609020204030204" pitchFamily="49" charset="0"/>
                          </a:rPr>
                          <a:t>=</a:t>
                        </a:r>
                        <a:r>
                          <a:rPr kumimoji="0" lang="th-TH" altLang="th-TH" sz="1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Consolas" panose="020B0609020204030204" pitchFamily="49" charset="0"/>
                          </a:rPr>
                          <a:t> </a:t>
                        </a:r>
                        <a:r>
                          <a:rPr kumimoji="0" lang="th-TH" altLang="th-TH" sz="1000" b="0" i="0" u="none" strike="noStrike" cap="none" normalizeH="0" baseline="0" dirty="0" err="1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Consolas" panose="020B0609020204030204" pitchFamily="49" charset="0"/>
                          </a:rPr>
                          <a:t>np</a:t>
                        </a:r>
                        <a:r>
                          <a:rPr kumimoji="0" lang="th-TH" altLang="th-TH" sz="1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999999"/>
                            </a:solidFill>
                            <a:effectLst/>
                            <a:latin typeface="Consolas" panose="020B0609020204030204" pitchFamily="49" charset="0"/>
                          </a:rPr>
                          <a:t>.</a:t>
                        </a:r>
                        <a:r>
                          <a:rPr kumimoji="0" lang="th-TH" altLang="th-TH" sz="1000" b="0" i="0" u="none" strike="noStrike" cap="none" normalizeH="0" baseline="0" dirty="0" err="1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Consolas" panose="020B0609020204030204" pitchFamily="49" charset="0"/>
                          </a:rPr>
                          <a:t>dot</a:t>
                        </a:r>
                        <a:r>
                          <a:rPr kumimoji="0" lang="th-TH" altLang="th-TH" sz="1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999999"/>
                            </a:solidFill>
                            <a:effectLst/>
                            <a:latin typeface="Consolas" panose="020B0609020204030204" pitchFamily="49" charset="0"/>
                          </a:rPr>
                          <a:t>(</a:t>
                        </a:r>
                        <a:r>
                          <a:rPr kumimoji="0" lang="th-TH" altLang="th-TH" sz="1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Consolas" panose="020B0609020204030204" pitchFamily="49" charset="0"/>
                          </a:rPr>
                          <a:t>X</a:t>
                        </a:r>
                        <a:r>
                          <a:rPr kumimoji="0" lang="th-TH" altLang="th-TH" sz="1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999999"/>
                            </a:solidFill>
                            <a:effectLst/>
                            <a:latin typeface="Consolas" panose="020B0609020204030204" pitchFamily="49" charset="0"/>
                          </a:rPr>
                          <a:t>.</a:t>
                        </a:r>
                        <a:r>
                          <a:rPr kumimoji="0" lang="th-TH" altLang="th-TH" sz="1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Consolas" panose="020B0609020204030204" pitchFamily="49" charset="0"/>
                          </a:rPr>
                          <a:t>T</a:t>
                        </a:r>
                        <a:r>
                          <a:rPr kumimoji="0" lang="th-TH" altLang="th-TH" sz="1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999999"/>
                            </a:solidFill>
                            <a:effectLst/>
                            <a:latin typeface="Consolas" panose="020B0609020204030204" pitchFamily="49" charset="0"/>
                          </a:rPr>
                          <a:t>,</a:t>
                        </a:r>
                        <a:r>
                          <a:rPr kumimoji="0" lang="th-TH" altLang="th-TH" sz="1000" b="0" i="0" u="none" strike="noStrike" cap="none" normalizeH="0" baseline="0" dirty="0" err="1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Consolas" panose="020B0609020204030204" pitchFamily="49" charset="0"/>
                          </a:rPr>
                          <a:t>ga</a:t>
                        </a:r>
                        <a:r>
                          <a:rPr kumimoji="0" lang="th-TH" altLang="th-TH" sz="1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999999"/>
                            </a:solidFill>
                            <a:effectLst/>
                            <a:latin typeface="Consolas" panose="020B0609020204030204" pitchFamily="49" charset="0"/>
                          </a:rPr>
                          <a:t>)</a:t>
                        </a:r>
                        <a:r>
                          <a:rPr kumimoji="0" lang="th-TH" altLang="th-TH" sz="8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</a:rPr>
                          <a:t> </a:t>
                        </a:r>
                        <a:endParaRPr kumimoji="0" lang="th-TH" altLang="th-TH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endParaRPr>
                      </a:p>
                    </p:txBody>
                  </p:sp>
                  <p:sp>
                    <p:nvSpPr>
                      <p:cNvPr id="67" name="สี่เหลี่ยมผืนผ้า 66">
                        <a:extLst>
                          <a:ext uri="{FF2B5EF4-FFF2-40B4-BE49-F238E27FC236}">
                            <a16:creationId xmlns:a16="http://schemas.microsoft.com/office/drawing/2014/main" id="{9D6DB362-B507-4D70-B2BF-7A9300AF149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803178" y="3125585"/>
                        <a:ext cx="2708957" cy="1255222"/>
                      </a:xfrm>
                      <a:prstGeom prst="rect">
                        <a:avLst/>
                      </a:prstGeom>
                      <a:noFill/>
                      <a:ln w="9525" cap="flat" cmpd="sng" algn="ctr">
                        <a:solidFill>
                          <a:schemeClr val="dk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dk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th-TH"/>
                      </a:p>
                    </p:txBody>
                  </p:sp>
                </p:grpSp>
                <p:cxnSp>
                  <p:nvCxnSpPr>
                    <p:cNvPr id="70" name="ตัวเชื่อมต่อ: หักมุม 69">
                      <a:extLst>
                        <a:ext uri="{FF2B5EF4-FFF2-40B4-BE49-F238E27FC236}">
                          <a16:creationId xmlns:a16="http://schemas.microsoft.com/office/drawing/2014/main" id="{EB08EB5C-289A-4B3A-A3D7-9E87C8832182}"/>
                        </a:ext>
                      </a:extLst>
                    </p:cNvPr>
                    <p:cNvCxnSpPr>
                      <a:stCxn id="47" idx="2"/>
                      <a:endCxn id="67" idx="2"/>
                    </p:cNvCxnSpPr>
                    <p:nvPr/>
                  </p:nvCxnSpPr>
                  <p:spPr>
                    <a:xfrm rot="5400000" flipH="1" flipV="1">
                      <a:off x="4996422" y="3340243"/>
                      <a:ext cx="1169916" cy="4289680"/>
                    </a:xfrm>
                    <a:prstGeom prst="bentConnector3">
                      <a:avLst>
                        <a:gd name="adj1" fmla="val -19540"/>
                      </a:avLst>
                    </a:prstGeom>
                    <a:ln w="57150">
                      <a:tailEnd type="triangle"/>
                    </a:ln>
                  </p:spPr>
                  <p:style>
                    <a:lnRef idx="3">
                      <a:schemeClr val="dk1"/>
                    </a:lnRef>
                    <a:fillRef idx="0">
                      <a:schemeClr val="dk1"/>
                    </a:fillRef>
                    <a:effectRef idx="2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2" name="ตัวเชื่อมต่อ: หักมุม 71">
                      <a:extLst>
                        <a:ext uri="{FF2B5EF4-FFF2-40B4-BE49-F238E27FC236}">
                          <a16:creationId xmlns:a16="http://schemas.microsoft.com/office/drawing/2014/main" id="{F19C0754-5104-44B3-A215-BC97445EC6FB}"/>
                        </a:ext>
                      </a:extLst>
                    </p:cNvPr>
                    <p:cNvCxnSpPr>
                      <a:stCxn id="47" idx="2"/>
                    </p:cNvCxnSpPr>
                    <p:nvPr/>
                  </p:nvCxnSpPr>
                  <p:spPr>
                    <a:xfrm rot="5400000" flipH="1" flipV="1">
                      <a:off x="6153152" y="2961613"/>
                      <a:ext cx="391816" cy="5825040"/>
                    </a:xfrm>
                    <a:prstGeom prst="bentConnector3">
                      <a:avLst>
                        <a:gd name="adj1" fmla="val -58344"/>
                      </a:avLst>
                    </a:prstGeom>
                    <a:ln w="57150">
                      <a:tailEnd type="triangle"/>
                    </a:ln>
                  </p:spPr>
                  <p:style>
                    <a:lnRef idx="3">
                      <a:schemeClr val="dk1"/>
                    </a:lnRef>
                    <a:fillRef idx="0">
                      <a:schemeClr val="dk1"/>
                    </a:fillRef>
                    <a:effectRef idx="2">
                      <a:schemeClr val="dk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81" name="กลุ่ม 80">
                    <a:extLst>
                      <a:ext uri="{FF2B5EF4-FFF2-40B4-BE49-F238E27FC236}">
                        <a16:creationId xmlns:a16="http://schemas.microsoft.com/office/drawing/2014/main" id="{4E3992A6-9592-4486-9332-5AE92F8D0FB6}"/>
                      </a:ext>
                    </a:extLst>
                  </p:cNvPr>
                  <p:cNvGrpSpPr/>
                  <p:nvPr/>
                </p:nvGrpSpPr>
                <p:grpSpPr>
                  <a:xfrm>
                    <a:off x="7564582" y="1687484"/>
                    <a:ext cx="3417923" cy="641550"/>
                    <a:chOff x="7564582" y="1687484"/>
                    <a:chExt cx="3417923" cy="641550"/>
                  </a:xfrm>
                </p:grpSpPr>
                <p:sp>
                  <p:nvSpPr>
                    <p:cNvPr id="74" name="กล่องข้อความ 73">
                      <a:extLst>
                        <a:ext uri="{FF2B5EF4-FFF2-40B4-BE49-F238E27FC236}">
                          <a16:creationId xmlns:a16="http://schemas.microsoft.com/office/drawing/2014/main" id="{3D9FECF2-DF8F-4C23-B0DD-ED926A5EC34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564582" y="1687484"/>
                      <a:ext cx="3417923" cy="52322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dirty="0"/>
                        <a:t>w = </a:t>
                      </a:r>
                      <a:r>
                        <a:rPr lang="th-TH" dirty="0"/>
                        <a:t>ค่าน้ำหนักที่สุ่มหรือคำนวณ</a:t>
                      </a:r>
                    </a:p>
                  </p:txBody>
                </p:sp>
                <p:sp>
                  <p:nvSpPr>
                    <p:cNvPr id="78" name="Rectangle 14">
                      <a:extLst>
                        <a:ext uri="{FF2B5EF4-FFF2-40B4-BE49-F238E27FC236}">
                          <a16:creationId xmlns:a16="http://schemas.microsoft.com/office/drawing/2014/main" id="{4B0FF743-CFCC-4A7F-AAC7-7276AABAC789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9562512" y="2175146"/>
                      <a:ext cx="836640" cy="153888"/>
                    </a:xfrm>
                    <a:prstGeom prst="rect">
                      <a:avLst/>
                    </a:prstGeom>
                    <a:solidFill>
                      <a:srgbClr val="F5F2F0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vert="horz" wrap="square" lIns="0" tIns="0" rIns="0" bIns="0" numCol="1" anchor="ctr" anchorCtr="0" compatLnSpc="1">
                      <a:prstTxWarp prst="textNoShape">
                        <a:avLst/>
                      </a:prstTxWarp>
                      <a:spAutoFit/>
                    </a:bodyPr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h-TH" altLang="th-TH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w </a:t>
                      </a:r>
                      <a:r>
                        <a:rPr kumimoji="0" lang="th-TH" altLang="th-TH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9A6E3A"/>
                          </a:solidFill>
                          <a:effectLst/>
                          <a:latin typeface="Consolas" panose="020B0609020204030204" pitchFamily="49" charset="0"/>
                        </a:rPr>
                        <a:t>-=</a:t>
                      </a:r>
                      <a:r>
                        <a:rPr kumimoji="0" lang="th-TH" altLang="th-TH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kumimoji="0" lang="th-TH" altLang="th-TH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eta</a:t>
                      </a:r>
                      <a:r>
                        <a:rPr kumimoji="0" lang="th-TH" altLang="th-TH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9A6E3A"/>
                          </a:solidFill>
                          <a:effectLst/>
                          <a:latin typeface="Consolas" panose="020B0609020204030204" pitchFamily="49" charset="0"/>
                        </a:rPr>
                        <a:t>*</a:t>
                      </a:r>
                      <a:r>
                        <a:rPr kumimoji="0" lang="th-TH" altLang="th-TH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gw</a:t>
                      </a:r>
                      <a:r>
                        <a:rPr kumimoji="0" lang="th-TH" altLang="th-TH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endParaRPr kumimoji="0" lang="th-TH" altLang="th-TH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p:txBody>
                </p:sp>
              </p:grpSp>
              <p:cxnSp>
                <p:nvCxnSpPr>
                  <p:cNvPr id="87" name="ตัวเชื่อมต่อ: หักมุม 86">
                    <a:extLst>
                      <a:ext uri="{FF2B5EF4-FFF2-40B4-BE49-F238E27FC236}">
                        <a16:creationId xmlns:a16="http://schemas.microsoft.com/office/drawing/2014/main" id="{B92EE825-1B4A-43F8-90BD-2915D985481E}"/>
                      </a:ext>
                    </a:extLst>
                  </p:cNvPr>
                  <p:cNvCxnSpPr>
                    <a:stCxn id="67" idx="0"/>
                    <a:endCxn id="80" idx="1"/>
                  </p:cNvCxnSpPr>
                  <p:nvPr/>
                </p:nvCxnSpPr>
                <p:spPr>
                  <a:xfrm rot="5400000" flipH="1" flipV="1">
                    <a:off x="5885600" y="2639254"/>
                    <a:ext cx="2073187" cy="885765"/>
                  </a:xfrm>
                  <a:prstGeom prst="bentConnector2">
                    <a:avLst/>
                  </a:prstGeom>
                  <a:ln w="57150">
                    <a:solidFill>
                      <a:srgbClr val="7030A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1" name="ตัวเชื่อมต่อ: หักมุม 90">
                    <a:extLst>
                      <a:ext uri="{FF2B5EF4-FFF2-40B4-BE49-F238E27FC236}">
                        <a16:creationId xmlns:a16="http://schemas.microsoft.com/office/drawing/2014/main" id="{A74F9AB4-55E3-452C-A4D5-BFB512299CD8}"/>
                      </a:ext>
                    </a:extLst>
                  </p:cNvPr>
                  <p:cNvCxnSpPr>
                    <a:stCxn id="62" idx="3"/>
                    <a:endCxn id="82" idx="2"/>
                  </p:cNvCxnSpPr>
                  <p:nvPr/>
                </p:nvCxnSpPr>
                <p:spPr>
                  <a:xfrm flipV="1">
                    <a:off x="9041294" y="3676915"/>
                    <a:ext cx="129329" cy="2125622"/>
                  </a:xfrm>
                  <a:prstGeom prst="bentConnector2">
                    <a:avLst/>
                  </a:prstGeom>
                  <a:ln w="57150">
                    <a:solidFill>
                      <a:srgbClr val="FFC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3" name="ตัวเชื่อมต่อ: หักมุม 92">
                    <a:extLst>
                      <a:ext uri="{FF2B5EF4-FFF2-40B4-BE49-F238E27FC236}">
                        <a16:creationId xmlns:a16="http://schemas.microsoft.com/office/drawing/2014/main" id="{0AAB9585-5222-4729-B37E-2970AB7BA078}"/>
                      </a:ext>
                    </a:extLst>
                  </p:cNvPr>
                  <p:cNvCxnSpPr>
                    <a:stCxn id="80" idx="0"/>
                    <a:endCxn id="26" idx="0"/>
                  </p:cNvCxnSpPr>
                  <p:nvPr/>
                </p:nvCxnSpPr>
                <p:spPr>
                  <a:xfrm rot="16200000" flipV="1">
                    <a:off x="5073399" y="-2441771"/>
                    <a:ext cx="1058788" cy="7135661"/>
                  </a:xfrm>
                  <a:prstGeom prst="bentConnector3">
                    <a:avLst>
                      <a:gd name="adj1" fmla="val 121591"/>
                    </a:avLst>
                  </a:prstGeom>
                  <a:ln w="57150">
                    <a:solidFill>
                      <a:srgbClr val="7030A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5" name="ตัวเชื่อมต่อ: หักมุม 94">
                    <a:extLst>
                      <a:ext uri="{FF2B5EF4-FFF2-40B4-BE49-F238E27FC236}">
                        <a16:creationId xmlns:a16="http://schemas.microsoft.com/office/drawing/2014/main" id="{1E653452-A322-461D-A0C4-5CCB165B49B4}"/>
                      </a:ext>
                    </a:extLst>
                  </p:cNvPr>
                  <p:cNvCxnSpPr>
                    <a:stCxn id="82" idx="3"/>
                    <a:endCxn id="26" idx="3"/>
                  </p:cNvCxnSpPr>
                  <p:nvPr/>
                </p:nvCxnSpPr>
                <p:spPr>
                  <a:xfrm flipH="1" flipV="1">
                    <a:off x="3398249" y="1026287"/>
                    <a:ext cx="7577920" cy="2200039"/>
                  </a:xfrm>
                  <a:prstGeom prst="bentConnector3">
                    <a:avLst>
                      <a:gd name="adj1" fmla="val -3017"/>
                    </a:avLst>
                  </a:prstGeom>
                  <a:ln w="57150">
                    <a:solidFill>
                      <a:srgbClr val="FFC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105" name="กลุ่ม 104">
                    <a:extLst>
                      <a:ext uri="{FF2B5EF4-FFF2-40B4-BE49-F238E27FC236}">
                        <a16:creationId xmlns:a16="http://schemas.microsoft.com/office/drawing/2014/main" id="{44610B5C-EEB1-407C-BE7D-2B108372DAC2}"/>
                      </a:ext>
                    </a:extLst>
                  </p:cNvPr>
                  <p:cNvGrpSpPr/>
                  <p:nvPr/>
                </p:nvGrpSpPr>
                <p:grpSpPr>
                  <a:xfrm>
                    <a:off x="7365076" y="2775737"/>
                    <a:ext cx="3617429" cy="901178"/>
                    <a:chOff x="7365076" y="2775737"/>
                    <a:chExt cx="3617429" cy="901178"/>
                  </a:xfrm>
                </p:grpSpPr>
                <p:grpSp>
                  <p:nvGrpSpPr>
                    <p:cNvPr id="83" name="กลุ่ม 82">
                      <a:extLst>
                        <a:ext uri="{FF2B5EF4-FFF2-40B4-BE49-F238E27FC236}">
                          <a16:creationId xmlns:a16="http://schemas.microsoft.com/office/drawing/2014/main" id="{1D19213C-535D-4948-8AB9-1736AA8940D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365076" y="2775737"/>
                      <a:ext cx="3617429" cy="901178"/>
                      <a:chOff x="7365076" y="2775737"/>
                      <a:chExt cx="3617429" cy="901178"/>
                    </a:xfrm>
                  </p:grpSpPr>
                  <p:sp>
                    <p:nvSpPr>
                      <p:cNvPr id="76" name="กล่องข้อความ 75">
                        <a:extLst>
                          <a:ext uri="{FF2B5EF4-FFF2-40B4-BE49-F238E27FC236}">
                            <a16:creationId xmlns:a16="http://schemas.microsoft.com/office/drawing/2014/main" id="{8A43A7D2-BFFC-42DB-B94A-C6872E9A075B}"/>
                          </a:ext>
                        </a:extLst>
                      </p:cNvPr>
                      <p:cNvSpPr txBox="1"/>
                      <p:nvPr/>
                    </p:nvSpPr>
                    <p:spPr>
                      <a:xfrm flipH="1">
                        <a:off x="7564583" y="2861026"/>
                        <a:ext cx="3417922" cy="52322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dirty="0"/>
                          <a:t>b = </a:t>
                        </a:r>
                        <a:r>
                          <a:rPr lang="th-TH" dirty="0"/>
                          <a:t>ค่า</a:t>
                        </a:r>
                        <a:r>
                          <a:rPr lang="en-US" dirty="0"/>
                          <a:t> bias</a:t>
                        </a:r>
                        <a:r>
                          <a:rPr lang="th-TH" dirty="0"/>
                          <a:t> ที่สุ่มหรือคำนวณ</a:t>
                        </a:r>
                        <a:r>
                          <a:rPr lang="en-US" dirty="0"/>
                          <a:t> </a:t>
                        </a:r>
                        <a:endParaRPr lang="th-TH" dirty="0"/>
                      </a:p>
                    </p:txBody>
                  </p:sp>
                  <p:sp>
                    <p:nvSpPr>
                      <p:cNvPr id="79" name="Rectangle 15">
                        <a:extLst>
                          <a:ext uri="{FF2B5EF4-FFF2-40B4-BE49-F238E27FC236}">
                            <a16:creationId xmlns:a16="http://schemas.microsoft.com/office/drawing/2014/main" id="{B477949C-3F8D-4F29-A6AD-8F8E7D34DBAA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9562512" y="3370165"/>
                        <a:ext cx="699323" cy="153888"/>
                      </a:xfrm>
                      <a:prstGeom prst="rect">
                        <a:avLst/>
                      </a:prstGeom>
                      <a:solidFill>
                        <a:srgbClr val="F5F2F0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vert="horz" wrap="square" lIns="0" tIns="0" rIns="0" bIns="0" numCol="1" anchor="ctr" anchorCtr="0" compatLnSpc="1">
                        <a:prstTxWarp prst="textNoShape">
                          <a:avLst/>
                        </a:prstTxWarp>
                        <a:spAutoFit/>
                      </a:bodyPr>
                      <a:lstStyle/>
                      <a:p>
                        <a:pPr marL="0" marR="0" lvl="0" indent="0" algn="l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r>
                          <a:rPr kumimoji="0" lang="th-TH" altLang="th-TH" sz="1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Consolas" panose="020B0609020204030204" pitchFamily="49" charset="0"/>
                          </a:rPr>
                          <a:t>b </a:t>
                        </a:r>
                        <a:r>
                          <a:rPr kumimoji="0" lang="th-TH" altLang="th-TH" sz="1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9A6E3A"/>
                            </a:solidFill>
                            <a:effectLst/>
                            <a:latin typeface="Consolas" panose="020B0609020204030204" pitchFamily="49" charset="0"/>
                          </a:rPr>
                          <a:t>-=</a:t>
                        </a:r>
                        <a:r>
                          <a:rPr kumimoji="0" lang="th-TH" altLang="th-TH" sz="1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Consolas" panose="020B0609020204030204" pitchFamily="49" charset="0"/>
                          </a:rPr>
                          <a:t> </a:t>
                        </a:r>
                        <a:r>
                          <a:rPr kumimoji="0" lang="th-TH" altLang="th-TH" sz="1000" b="0" i="0" u="none" strike="noStrike" cap="none" normalizeH="0" baseline="0" dirty="0" err="1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Consolas" panose="020B0609020204030204" pitchFamily="49" charset="0"/>
                          </a:rPr>
                          <a:t>eta</a:t>
                        </a:r>
                        <a:r>
                          <a:rPr kumimoji="0" lang="th-TH" altLang="th-TH" sz="1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9A6E3A"/>
                            </a:solidFill>
                            <a:effectLst/>
                            <a:latin typeface="Consolas" panose="020B0609020204030204" pitchFamily="49" charset="0"/>
                          </a:rPr>
                          <a:t>*</a:t>
                        </a:r>
                        <a:r>
                          <a:rPr kumimoji="0" lang="th-TH" altLang="th-TH" sz="1000" b="0" i="0" u="none" strike="noStrike" cap="none" normalizeH="0" baseline="0" dirty="0" err="1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Consolas" panose="020B0609020204030204" pitchFamily="49" charset="0"/>
                          </a:rPr>
                          <a:t>gb</a:t>
                        </a:r>
                        <a:r>
                          <a:rPr kumimoji="0" lang="th-TH" altLang="th-TH" sz="8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</a:rPr>
                          <a:t> </a:t>
                        </a:r>
                        <a:endParaRPr kumimoji="0" lang="th-TH" altLang="th-TH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endParaRPr>
                      </a:p>
                    </p:txBody>
                  </p:sp>
                  <p:sp>
                    <p:nvSpPr>
                      <p:cNvPr id="82" name="สี่เหลี่ยมผืนผ้า 81">
                        <a:extLst>
                          <a:ext uri="{FF2B5EF4-FFF2-40B4-BE49-F238E27FC236}">
                            <a16:creationId xmlns:a16="http://schemas.microsoft.com/office/drawing/2014/main" id="{1E21397C-9BCB-48CC-896B-CDEFE5D6A4F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365076" y="2775737"/>
                        <a:ext cx="3611093" cy="901178"/>
                      </a:xfrm>
                      <a:prstGeom prst="rect">
                        <a:avLst/>
                      </a:prstGeom>
                      <a:noFill/>
                      <a:ln w="9525" cap="flat" cmpd="sng" algn="ctr">
                        <a:solidFill>
                          <a:schemeClr val="dk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dk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th-TH"/>
                      </a:p>
                    </p:txBody>
                  </p:sp>
                </p:grpSp>
                <p:sp>
                  <p:nvSpPr>
                    <p:cNvPr id="100" name="Rectangle 19">
                      <a:extLst>
                        <a:ext uri="{FF2B5EF4-FFF2-40B4-BE49-F238E27FC236}">
                          <a16:creationId xmlns:a16="http://schemas.microsoft.com/office/drawing/2014/main" id="{E7B500A9-3F12-437F-9A5B-DF9F488B7275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7850830" y="3384246"/>
                      <a:ext cx="327681" cy="153888"/>
                    </a:xfrm>
                    <a:prstGeom prst="rect">
                      <a:avLst/>
                    </a:prstGeom>
                    <a:solidFill>
                      <a:srgbClr val="F5F2F0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vert="horz" wrap="square" lIns="0" tIns="0" rIns="0" bIns="0" numCol="1" anchor="ctr" anchorCtr="0" compatLnSpc="1">
                      <a:prstTxWarp prst="textNoShape">
                        <a:avLst/>
                      </a:prstTxWarp>
                      <a:spAutoFit/>
                    </a:bodyPr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h-TH" altLang="th-TH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b </a:t>
                      </a:r>
                      <a:r>
                        <a:rPr kumimoji="0" lang="th-TH" altLang="th-TH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9A6E3A"/>
                          </a:solidFill>
                          <a:effectLst/>
                          <a:latin typeface="Consolas" panose="020B0609020204030204" pitchFamily="49" charset="0"/>
                        </a:rPr>
                        <a:t>=</a:t>
                      </a:r>
                      <a:r>
                        <a:rPr kumimoji="0" lang="th-TH" altLang="th-TH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kumimoji="0" lang="th-TH" altLang="th-TH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990055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  <a:r>
                        <a:rPr kumimoji="0" lang="th-TH" altLang="th-TH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endParaRPr kumimoji="0" lang="th-TH" altLang="th-TH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p:txBody>
                </p:sp>
                <p:cxnSp>
                  <p:nvCxnSpPr>
                    <p:cNvPr id="104" name="ตัวเชื่อมต่อตรง 103">
                      <a:extLst>
                        <a:ext uri="{FF2B5EF4-FFF2-40B4-BE49-F238E27FC236}">
                          <a16:creationId xmlns:a16="http://schemas.microsoft.com/office/drawing/2014/main" id="{D34C1468-27DC-4891-A6A6-F5ED14BC4341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8950141" y="3370165"/>
                      <a:ext cx="0" cy="237559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</p:grpSp>
        <p:sp>
          <p:nvSpPr>
            <p:cNvPr id="110" name="สี่เหลี่ยมผืนผ้า 109">
              <a:extLst>
                <a:ext uri="{FF2B5EF4-FFF2-40B4-BE49-F238E27FC236}">
                  <a16:creationId xmlns:a16="http://schemas.microsoft.com/office/drawing/2014/main" id="{F037D5CA-F334-4EEE-AEB9-7BC6E6102308}"/>
                </a:ext>
              </a:extLst>
            </p:cNvPr>
            <p:cNvSpPr/>
            <p:nvPr/>
          </p:nvSpPr>
          <p:spPr>
            <a:xfrm>
              <a:off x="1153608" y="3096154"/>
              <a:ext cx="2600702" cy="53685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th-TH" b="1" dirty="0">
                  <a:solidFill>
                    <a:srgbClr val="000066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(</a:t>
              </a:r>
              <a:r>
                <a:rPr lang="en-US" b="1" dirty="0">
                  <a:latin typeface="TH Sarabun New" panose="020B0500040200020003" pitchFamily="34" charset="-34"/>
                  <a:cs typeface="TH Sarabun New" panose="020B0500040200020003" pitchFamily="34" charset="-34"/>
                </a:rPr>
                <a:t>activation function</a:t>
              </a:r>
              <a:r>
                <a:rPr lang="en-US" b="1" dirty="0">
                  <a:solidFill>
                    <a:srgbClr val="000066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)</a:t>
              </a:r>
              <a:endParaRPr lang="th-TH" dirty="0"/>
            </a:p>
          </p:txBody>
        </p:sp>
        <p:sp>
          <p:nvSpPr>
            <p:cNvPr id="111" name="สี่เหลี่ยมผืนผ้า 110">
              <a:extLst>
                <a:ext uri="{FF2B5EF4-FFF2-40B4-BE49-F238E27FC236}">
                  <a16:creationId xmlns:a16="http://schemas.microsoft.com/office/drawing/2014/main" id="{D1D29C99-3758-4A98-AB95-B1B35631482C}"/>
                </a:ext>
              </a:extLst>
            </p:cNvPr>
            <p:cNvSpPr/>
            <p:nvPr/>
          </p:nvSpPr>
          <p:spPr>
            <a:xfrm>
              <a:off x="1487260" y="4862269"/>
              <a:ext cx="201369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latin typeface="TH Sarabun New" panose="020B0500040200020003" pitchFamily="34" charset="-34"/>
                  <a:cs typeface="TH Sarabun New" panose="020B0500040200020003" pitchFamily="34" charset="-34"/>
                </a:rPr>
                <a:t>( loss function )</a:t>
              </a:r>
              <a:endParaRPr lang="th-TH" dirty="0"/>
            </a:p>
          </p:txBody>
        </p:sp>
      </p:grpSp>
    </p:spTree>
    <p:extLst>
      <p:ext uri="{BB962C8B-B14F-4D97-AF65-F5344CB8AC3E}">
        <p14:creationId xmlns:p14="http://schemas.microsoft.com/office/powerpoint/2010/main" val="24845099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สี่เหลี่ยมผืนผ้า 1">
            <a:extLst>
              <a:ext uri="{FF2B5EF4-FFF2-40B4-BE49-F238E27FC236}">
                <a16:creationId xmlns:a16="http://schemas.microsoft.com/office/drawing/2014/main" id="{B33D3F42-CC5F-4DB3-9DCB-0D30F16E117C}"/>
              </a:ext>
            </a:extLst>
          </p:cNvPr>
          <p:cNvSpPr/>
          <p:nvPr/>
        </p:nvSpPr>
        <p:spPr>
          <a:xfrm>
            <a:off x="3355067" y="133245"/>
            <a:ext cx="4095993" cy="523220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th-TH" b="1" dirty="0">
                <a:solidFill>
                  <a:srgbClr val="00206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กราฟคำนวณ(</a:t>
            </a:r>
            <a:r>
              <a:rPr lang="en-US" b="1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computational graph</a:t>
            </a:r>
            <a:r>
              <a:rPr lang="th-TH" b="1" dirty="0">
                <a:solidFill>
                  <a:srgbClr val="00206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)</a:t>
            </a:r>
            <a:endParaRPr lang="th-TH" dirty="0">
              <a:solidFill>
                <a:srgbClr val="00206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grpSp>
        <p:nvGrpSpPr>
          <p:cNvPr id="17" name="กลุ่ม 16">
            <a:extLst>
              <a:ext uri="{FF2B5EF4-FFF2-40B4-BE49-F238E27FC236}">
                <a16:creationId xmlns:a16="http://schemas.microsoft.com/office/drawing/2014/main" id="{9C9ABCFF-5B2C-4694-989A-5876094111E5}"/>
              </a:ext>
            </a:extLst>
          </p:cNvPr>
          <p:cNvGrpSpPr/>
          <p:nvPr/>
        </p:nvGrpSpPr>
        <p:grpSpPr>
          <a:xfrm>
            <a:off x="0" y="2337639"/>
            <a:ext cx="11686669" cy="2413267"/>
            <a:chOff x="639332" y="965724"/>
            <a:chExt cx="9530983" cy="1968124"/>
          </a:xfrm>
        </p:grpSpPr>
        <p:pic>
          <p:nvPicPr>
            <p:cNvPr id="4" name="รูปภาพ 3">
              <a:extLst>
                <a:ext uri="{FF2B5EF4-FFF2-40B4-BE49-F238E27FC236}">
                  <a16:creationId xmlns:a16="http://schemas.microsoft.com/office/drawing/2014/main" id="{A4CA7DD3-2BEA-492C-ABA9-3AB92624A52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9332" y="1735837"/>
              <a:ext cx="1004866" cy="489417"/>
            </a:xfrm>
            <a:prstGeom prst="rect">
              <a:avLst/>
            </a:prstGeom>
          </p:spPr>
        </p:pic>
        <p:pic>
          <p:nvPicPr>
            <p:cNvPr id="6" name="รูปภาพ 5">
              <a:extLst>
                <a:ext uri="{FF2B5EF4-FFF2-40B4-BE49-F238E27FC236}">
                  <a16:creationId xmlns:a16="http://schemas.microsoft.com/office/drawing/2014/main" id="{50C2D735-32BE-41B8-A984-0528292C12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96283" y="1528146"/>
              <a:ext cx="685387" cy="986607"/>
            </a:xfrm>
            <a:prstGeom prst="rect">
              <a:avLst/>
            </a:prstGeom>
          </p:spPr>
        </p:pic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842D3902-5DD2-4593-A42C-6080EB735E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11704" y="965724"/>
              <a:ext cx="3177678" cy="19066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ลูกศร: ขวา 6">
              <a:extLst>
                <a:ext uri="{FF2B5EF4-FFF2-40B4-BE49-F238E27FC236}">
                  <a16:creationId xmlns:a16="http://schemas.microsoft.com/office/drawing/2014/main" id="{51EAEC92-5B03-46FF-923F-68CF27B2E9DE}"/>
                </a:ext>
              </a:extLst>
            </p:cNvPr>
            <p:cNvSpPr/>
            <p:nvPr/>
          </p:nvSpPr>
          <p:spPr>
            <a:xfrm>
              <a:off x="1735445" y="1919679"/>
              <a:ext cx="369591" cy="203543"/>
            </a:xfrm>
            <a:prstGeom prst="rightArrow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1" name="ลูกศร: ขวา 10">
              <a:extLst>
                <a:ext uri="{FF2B5EF4-FFF2-40B4-BE49-F238E27FC236}">
                  <a16:creationId xmlns:a16="http://schemas.microsoft.com/office/drawing/2014/main" id="{2BF1C03E-08A6-4EB9-AB1F-5F2583F1196E}"/>
                </a:ext>
              </a:extLst>
            </p:cNvPr>
            <p:cNvSpPr/>
            <p:nvPr/>
          </p:nvSpPr>
          <p:spPr>
            <a:xfrm>
              <a:off x="3015006" y="1919028"/>
              <a:ext cx="369591" cy="203543"/>
            </a:xfrm>
            <a:prstGeom prst="rightArrow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2" name="ลูกศร: ขวา 11">
              <a:extLst>
                <a:ext uri="{FF2B5EF4-FFF2-40B4-BE49-F238E27FC236}">
                  <a16:creationId xmlns:a16="http://schemas.microsoft.com/office/drawing/2014/main" id="{B8715352-16BE-4E35-843E-7BA66F595021}"/>
                </a:ext>
              </a:extLst>
            </p:cNvPr>
            <p:cNvSpPr/>
            <p:nvPr/>
          </p:nvSpPr>
          <p:spPr>
            <a:xfrm>
              <a:off x="6606214" y="1817256"/>
              <a:ext cx="369591" cy="203543"/>
            </a:xfrm>
            <a:prstGeom prst="rightArrow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74B61E9D-E409-4E7F-B03C-5D7CC3C7C6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92637" y="1027241"/>
              <a:ext cx="3177678" cy="19066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3" name="สี่เหลี่ยมผืนผ้า 12">
            <a:extLst>
              <a:ext uri="{FF2B5EF4-FFF2-40B4-BE49-F238E27FC236}">
                <a16:creationId xmlns:a16="http://schemas.microsoft.com/office/drawing/2014/main" id="{84B0BBFB-FC3F-4AAF-A562-B8933B2D8BF1}"/>
              </a:ext>
            </a:extLst>
          </p:cNvPr>
          <p:cNvSpPr/>
          <p:nvPr/>
        </p:nvSpPr>
        <p:spPr>
          <a:xfrm>
            <a:off x="2355063" y="659774"/>
            <a:ext cx="6096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( </a:t>
            </a:r>
            <a:r>
              <a:rPr lang="th-TH" sz="1600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กราฟคำนวณก็ทำให้เรามองเห็นความสัมพันธ์</a:t>
            </a:r>
            <a:r>
              <a:rPr lang="th-TH" sz="1600" dirty="0" err="1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ต่างๆ</a:t>
            </a:r>
            <a:r>
              <a:rPr lang="th-TH" sz="1600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เพื่อคำนวณอนุพันธ์ตามกฎลูกโซ่ได้ง่าย </a:t>
            </a:r>
            <a:r>
              <a:rPr lang="en-US" sz="1600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)</a:t>
            </a:r>
            <a:endParaRPr lang="th-TH" sz="1600" dirty="0">
              <a:solidFill>
                <a:srgbClr val="FF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8939722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สี่เหลี่ยมผืนผ้า 2">
            <a:extLst>
              <a:ext uri="{FF2B5EF4-FFF2-40B4-BE49-F238E27FC236}">
                <a16:creationId xmlns:a16="http://schemas.microsoft.com/office/drawing/2014/main" id="{52AB25C9-4746-4DB0-8C89-4D55BD882315}"/>
              </a:ext>
            </a:extLst>
          </p:cNvPr>
          <p:cNvSpPr/>
          <p:nvPr/>
        </p:nvSpPr>
        <p:spPr>
          <a:xfrm>
            <a:off x="4112925" y="36755"/>
            <a:ext cx="3966150" cy="523220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th-TH" b="1" dirty="0">
                <a:solidFill>
                  <a:srgbClr val="00206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การแพร่ย้อนกลับ</a:t>
            </a:r>
            <a:r>
              <a:rPr lang="en-US" altLang="ja-JP" b="1" dirty="0">
                <a:solidFill>
                  <a:srgbClr val="00206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(</a:t>
            </a:r>
            <a:r>
              <a:rPr lang="en-US" b="1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backpropagation</a:t>
            </a:r>
            <a:r>
              <a:rPr lang="en-US" b="1" dirty="0">
                <a:solidFill>
                  <a:srgbClr val="00206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)</a:t>
            </a:r>
            <a:endParaRPr lang="th-TH" b="1" dirty="0">
              <a:solidFill>
                <a:srgbClr val="00206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6" name="รูปภาพ 5">
            <a:extLst>
              <a:ext uri="{FF2B5EF4-FFF2-40B4-BE49-F238E27FC236}">
                <a16:creationId xmlns:a16="http://schemas.microsoft.com/office/drawing/2014/main" id="{F5E96A95-7831-428C-8199-A9F4183B9E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7574" y="4307738"/>
            <a:ext cx="3089579" cy="2457209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</p:pic>
      <p:sp>
        <p:nvSpPr>
          <p:cNvPr id="12" name="สี่เหลี่ยมผืนผ้า 11">
            <a:extLst>
              <a:ext uri="{FF2B5EF4-FFF2-40B4-BE49-F238E27FC236}">
                <a16:creationId xmlns:a16="http://schemas.microsoft.com/office/drawing/2014/main" id="{41E9EFA5-001A-4D8D-A5E4-272BFD4C9FD2}"/>
              </a:ext>
            </a:extLst>
          </p:cNvPr>
          <p:cNvSpPr/>
          <p:nvPr/>
        </p:nvSpPr>
        <p:spPr>
          <a:xfrm>
            <a:off x="4643519" y="546018"/>
            <a:ext cx="29049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th-TH" sz="1600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( การไล่คำนวณค่าอนุพันธ์เป็นลำดับขั้นจากกราฟ )</a:t>
            </a:r>
          </a:p>
        </p:txBody>
      </p:sp>
      <p:sp>
        <p:nvSpPr>
          <p:cNvPr id="15" name="ลูกศร: ลง 14">
            <a:extLst>
              <a:ext uri="{FF2B5EF4-FFF2-40B4-BE49-F238E27FC236}">
                <a16:creationId xmlns:a16="http://schemas.microsoft.com/office/drawing/2014/main" id="{A844AD48-D6AC-40F2-B87B-9C92152AAD52}"/>
              </a:ext>
            </a:extLst>
          </p:cNvPr>
          <p:cNvSpPr/>
          <p:nvPr/>
        </p:nvSpPr>
        <p:spPr>
          <a:xfrm rot="13636322">
            <a:off x="5471426" y="3550808"/>
            <a:ext cx="304800" cy="1028007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6" name="ลูกศร: ลง 15">
            <a:extLst>
              <a:ext uri="{FF2B5EF4-FFF2-40B4-BE49-F238E27FC236}">
                <a16:creationId xmlns:a16="http://schemas.microsoft.com/office/drawing/2014/main" id="{0CC5BFA0-06B9-4894-94C2-3B8952CAB2C9}"/>
              </a:ext>
            </a:extLst>
          </p:cNvPr>
          <p:cNvSpPr/>
          <p:nvPr/>
        </p:nvSpPr>
        <p:spPr>
          <a:xfrm>
            <a:off x="3378678" y="3946429"/>
            <a:ext cx="307372" cy="341411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grpSp>
        <p:nvGrpSpPr>
          <p:cNvPr id="17" name="กลุ่ม 16">
            <a:extLst>
              <a:ext uri="{FF2B5EF4-FFF2-40B4-BE49-F238E27FC236}">
                <a16:creationId xmlns:a16="http://schemas.microsoft.com/office/drawing/2014/main" id="{0B357493-3739-42EC-B23E-AD141E5B5A26}"/>
              </a:ext>
            </a:extLst>
          </p:cNvPr>
          <p:cNvGrpSpPr/>
          <p:nvPr/>
        </p:nvGrpSpPr>
        <p:grpSpPr>
          <a:xfrm>
            <a:off x="-1522005" y="828319"/>
            <a:ext cx="8773361" cy="3137319"/>
            <a:chOff x="-1830694" y="1010236"/>
            <a:chExt cx="8773361" cy="3137319"/>
          </a:xfrm>
        </p:grpSpPr>
        <p:pic>
          <p:nvPicPr>
            <p:cNvPr id="4" name="Picture 8">
              <a:extLst>
                <a:ext uri="{FF2B5EF4-FFF2-40B4-BE49-F238E27FC236}">
                  <a16:creationId xmlns:a16="http://schemas.microsoft.com/office/drawing/2014/main" id="{0C99E7F4-6B71-4031-BBCB-87F90273B1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3629" y="1010236"/>
              <a:ext cx="4534077" cy="27204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สี่เหลี่ยมผืนผ้า 4">
              <a:extLst>
                <a:ext uri="{FF2B5EF4-FFF2-40B4-BE49-F238E27FC236}">
                  <a16:creationId xmlns:a16="http://schemas.microsoft.com/office/drawing/2014/main" id="{5BD35889-32C0-4B22-98B0-446DAA828F42}"/>
                </a:ext>
              </a:extLst>
            </p:cNvPr>
            <p:cNvSpPr/>
            <p:nvPr/>
          </p:nvSpPr>
          <p:spPr>
            <a:xfrm>
              <a:off x="-1830694" y="3562780"/>
              <a:ext cx="8773361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h </a:t>
              </a:r>
              <a:r>
                <a:rPr lang="th-TH" sz="1600" dirty="0">
                  <a:solidFill>
                    <a:srgbClr val="FF0000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เป็นจุดเริ่มต้น หาอนุพันธ์เทียบ </a:t>
              </a:r>
              <a:r>
                <a:rPr lang="en-US" sz="1600" dirty="0">
                  <a:solidFill>
                    <a:srgbClr val="FF0000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f </a:t>
              </a:r>
              <a:r>
                <a:rPr lang="th-TH" sz="1600" dirty="0">
                  <a:solidFill>
                    <a:srgbClr val="FF0000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และ </a:t>
              </a:r>
              <a:r>
                <a:rPr lang="en-US" sz="1600" dirty="0">
                  <a:solidFill>
                    <a:srgbClr val="FF0000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g </a:t>
              </a:r>
              <a:r>
                <a:rPr lang="th-TH" sz="1600" dirty="0">
                  <a:solidFill>
                    <a:srgbClr val="FF0000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แล้วก็โยงต่อไป</a:t>
              </a:r>
              <a:r>
                <a:rPr lang="th-TH" sz="1600" dirty="0" err="1">
                  <a:solidFill>
                    <a:srgbClr val="FF0000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เรื่อยๆ</a:t>
              </a:r>
              <a:r>
                <a:rPr lang="th-TH" sz="1600" dirty="0">
                  <a:solidFill>
                    <a:srgbClr val="FF0000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จนถึง </a:t>
              </a:r>
              <a:r>
                <a:rPr lang="en-US" sz="1600" dirty="0" err="1">
                  <a:solidFill>
                    <a:srgbClr val="FF0000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a,b,c,d</a:t>
              </a:r>
              <a:br>
                <a:rPr lang="en-US" sz="1600" dirty="0">
                  <a:solidFill>
                    <a:srgbClr val="FF0000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</a:br>
              <a:endParaRPr lang="th-TH" sz="1600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  <p:sp>
          <p:nvSpPr>
            <p:cNvPr id="13" name="สี่เหลี่ยมผืนผ้า 12">
              <a:extLst>
                <a:ext uri="{FF2B5EF4-FFF2-40B4-BE49-F238E27FC236}">
                  <a16:creationId xmlns:a16="http://schemas.microsoft.com/office/drawing/2014/main" id="{23FA41A5-6C81-4994-8476-F52166210F7D}"/>
                </a:ext>
              </a:extLst>
            </p:cNvPr>
            <p:cNvSpPr/>
            <p:nvPr/>
          </p:nvSpPr>
          <p:spPr>
            <a:xfrm>
              <a:off x="176881" y="1096748"/>
              <a:ext cx="4589838" cy="2922878"/>
            </a:xfrm>
            <a:prstGeom prst="rect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  <p:grpSp>
        <p:nvGrpSpPr>
          <p:cNvPr id="19" name="กลุ่ม 18">
            <a:extLst>
              <a:ext uri="{FF2B5EF4-FFF2-40B4-BE49-F238E27FC236}">
                <a16:creationId xmlns:a16="http://schemas.microsoft.com/office/drawing/2014/main" id="{9A8A2D5E-2A19-4F10-BBC6-93CDE65D8E3D}"/>
              </a:ext>
            </a:extLst>
          </p:cNvPr>
          <p:cNvGrpSpPr/>
          <p:nvPr/>
        </p:nvGrpSpPr>
        <p:grpSpPr>
          <a:xfrm>
            <a:off x="5779877" y="1027906"/>
            <a:ext cx="5648898" cy="2537659"/>
            <a:chOff x="6155267" y="935315"/>
            <a:chExt cx="6096000" cy="2965745"/>
          </a:xfrm>
        </p:grpSpPr>
        <p:pic>
          <p:nvPicPr>
            <p:cNvPr id="8" name="Picture 10">
              <a:extLst>
                <a:ext uri="{FF2B5EF4-FFF2-40B4-BE49-F238E27FC236}">
                  <a16:creationId xmlns:a16="http://schemas.microsoft.com/office/drawing/2014/main" id="{4D792686-3012-4F3F-8636-B16529A1A0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02369" y="943515"/>
              <a:ext cx="4929242" cy="29575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สี่เหลี่ยมผืนผ้า 9">
              <a:extLst>
                <a:ext uri="{FF2B5EF4-FFF2-40B4-BE49-F238E27FC236}">
                  <a16:creationId xmlns:a16="http://schemas.microsoft.com/office/drawing/2014/main" id="{318EFD45-9E68-4779-AB33-46486ECE8594}"/>
                </a:ext>
              </a:extLst>
            </p:cNvPr>
            <p:cNvSpPr/>
            <p:nvPr/>
          </p:nvSpPr>
          <p:spPr>
            <a:xfrm>
              <a:off x="6155267" y="3554306"/>
              <a:ext cx="6096000" cy="338554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 c </a:t>
              </a:r>
              <a:r>
                <a:rPr lang="th-TH" sz="1600" dirty="0">
                  <a:solidFill>
                    <a:srgbClr val="FF0000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นั้นขาไปเดิน ๒ สาย ตอนแพร่กลับก็จะต้องเอา ๒ สายนั้นมาบวกกันด้วย</a:t>
              </a:r>
            </a:p>
          </p:txBody>
        </p:sp>
        <p:sp>
          <p:nvSpPr>
            <p:cNvPr id="18" name="สี่เหลี่ยมผืนผ้า 17">
              <a:extLst>
                <a:ext uri="{FF2B5EF4-FFF2-40B4-BE49-F238E27FC236}">
                  <a16:creationId xmlns:a16="http://schemas.microsoft.com/office/drawing/2014/main" id="{112FD705-EFCD-4FFC-9D45-84C8E2713BCF}"/>
                </a:ext>
              </a:extLst>
            </p:cNvPr>
            <p:cNvSpPr/>
            <p:nvPr/>
          </p:nvSpPr>
          <p:spPr>
            <a:xfrm>
              <a:off x="6452682" y="935315"/>
              <a:ext cx="5078929" cy="2957545"/>
            </a:xfrm>
            <a:prstGeom prst="rect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  <p:grpSp>
        <p:nvGrpSpPr>
          <p:cNvPr id="21" name="กลุ่ม 20">
            <a:extLst>
              <a:ext uri="{FF2B5EF4-FFF2-40B4-BE49-F238E27FC236}">
                <a16:creationId xmlns:a16="http://schemas.microsoft.com/office/drawing/2014/main" id="{D39B7386-3A99-49BA-B66F-46B274682901}"/>
              </a:ext>
            </a:extLst>
          </p:cNvPr>
          <p:cNvGrpSpPr/>
          <p:nvPr/>
        </p:nvGrpSpPr>
        <p:grpSpPr>
          <a:xfrm>
            <a:off x="6096000" y="3935218"/>
            <a:ext cx="5016652" cy="2922782"/>
            <a:chOff x="6452682" y="3901060"/>
            <a:chExt cx="5166338" cy="3009991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DFC5724A-1209-43B8-9391-78F880A6DBA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02369" y="3901060"/>
              <a:ext cx="5016651" cy="30099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สี่เหลี่ยมผืนผ้า 19">
              <a:extLst>
                <a:ext uri="{FF2B5EF4-FFF2-40B4-BE49-F238E27FC236}">
                  <a16:creationId xmlns:a16="http://schemas.microsoft.com/office/drawing/2014/main" id="{B3216C80-3D91-4717-AC13-D5E4CD2D748D}"/>
                </a:ext>
              </a:extLst>
            </p:cNvPr>
            <p:cNvSpPr/>
            <p:nvPr/>
          </p:nvSpPr>
          <p:spPr>
            <a:xfrm>
              <a:off x="6452682" y="4019627"/>
              <a:ext cx="5166338" cy="2801618"/>
            </a:xfrm>
            <a:prstGeom prst="rect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  <p:sp>
        <p:nvSpPr>
          <p:cNvPr id="14" name="ลูกศร: ลง 13">
            <a:extLst>
              <a:ext uri="{FF2B5EF4-FFF2-40B4-BE49-F238E27FC236}">
                <a16:creationId xmlns:a16="http://schemas.microsoft.com/office/drawing/2014/main" id="{11FAC586-DFF6-4042-A76D-F742571E88C1}"/>
              </a:ext>
            </a:extLst>
          </p:cNvPr>
          <p:cNvSpPr/>
          <p:nvPr/>
        </p:nvSpPr>
        <p:spPr>
          <a:xfrm>
            <a:off x="8397902" y="3658644"/>
            <a:ext cx="304800" cy="338554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7482665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สี่เหลี่ยมผืนผ้า 1">
            <a:extLst>
              <a:ext uri="{FF2B5EF4-FFF2-40B4-BE49-F238E27FC236}">
                <a16:creationId xmlns:a16="http://schemas.microsoft.com/office/drawing/2014/main" id="{25C268E1-553A-433C-A746-130318BFD3A4}"/>
              </a:ext>
            </a:extLst>
          </p:cNvPr>
          <p:cNvSpPr/>
          <p:nvPr/>
        </p:nvSpPr>
        <p:spPr>
          <a:xfrm>
            <a:off x="4268145" y="85725"/>
            <a:ext cx="4164923" cy="523220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th-TH" b="1" dirty="0">
                <a:solidFill>
                  <a:srgbClr val="000066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กราฟคำนวณของเพอร์</a:t>
            </a:r>
            <a:r>
              <a:rPr lang="th-TH" b="1" dirty="0" err="1">
                <a:solidFill>
                  <a:srgbClr val="000066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เซปต</a:t>
            </a:r>
            <a:r>
              <a:rPr lang="th-TH" b="1" dirty="0">
                <a:solidFill>
                  <a:srgbClr val="000066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รอนชั้นเดียว</a:t>
            </a:r>
            <a:endParaRPr lang="th-TH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5F3C68D-5C1C-4BEC-BA43-38AB1C2424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" y="1701686"/>
            <a:ext cx="571500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4F11A4A-E097-4496-AE02-9BE054DCBF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25" y="1654060"/>
            <a:ext cx="571500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สี่เหลี่ยมผืนผ้า 2">
            <a:extLst>
              <a:ext uri="{FF2B5EF4-FFF2-40B4-BE49-F238E27FC236}">
                <a16:creationId xmlns:a16="http://schemas.microsoft.com/office/drawing/2014/main" id="{8EBAE758-854C-46D0-B349-32E037E0CFB4}"/>
              </a:ext>
            </a:extLst>
          </p:cNvPr>
          <p:cNvSpPr/>
          <p:nvPr/>
        </p:nvSpPr>
        <p:spPr>
          <a:xfrm>
            <a:off x="8146736" y="1039125"/>
            <a:ext cx="216597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dirty="0">
                <a:solidFill>
                  <a:srgbClr val="000066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แทนค่าอนุพันธ์</a:t>
            </a:r>
            <a:r>
              <a:rPr lang="th-TH" dirty="0" err="1">
                <a:solidFill>
                  <a:srgbClr val="000066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ต่างๆ</a:t>
            </a:r>
            <a:endParaRPr lang="th-TH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4" name="สี่เหลี่ยมผืนผ้า 3">
            <a:extLst>
              <a:ext uri="{FF2B5EF4-FFF2-40B4-BE49-F238E27FC236}">
                <a16:creationId xmlns:a16="http://schemas.microsoft.com/office/drawing/2014/main" id="{C0A35D23-90F6-4426-BD83-FCF31A219B3C}"/>
              </a:ext>
            </a:extLst>
          </p:cNvPr>
          <p:cNvSpPr/>
          <p:nvPr/>
        </p:nvSpPr>
        <p:spPr>
          <a:xfrm>
            <a:off x="487099" y="1034691"/>
            <a:ext cx="527420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th-TH" dirty="0">
                <a:solidFill>
                  <a:srgbClr val="000066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กราฟคำนวณของเพอร์</a:t>
            </a:r>
            <a:r>
              <a:rPr lang="th-TH" dirty="0" err="1">
                <a:solidFill>
                  <a:srgbClr val="000066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เซปต</a:t>
            </a:r>
            <a:r>
              <a:rPr lang="th-TH" dirty="0">
                <a:solidFill>
                  <a:srgbClr val="000066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รอนที่ใช้ฟังก์ชันซิกม</a:t>
            </a:r>
            <a:r>
              <a:rPr lang="th-TH" dirty="0" err="1">
                <a:solidFill>
                  <a:srgbClr val="000066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อยด์</a:t>
            </a:r>
            <a:endParaRPr lang="th-TH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5" name="สี่เหลี่ยมผืนผ้า 4">
            <a:extLst>
              <a:ext uri="{FF2B5EF4-FFF2-40B4-BE49-F238E27FC236}">
                <a16:creationId xmlns:a16="http://schemas.microsoft.com/office/drawing/2014/main" id="{76F4EED5-EAF7-421A-A45D-7F554A5D0178}"/>
              </a:ext>
            </a:extLst>
          </p:cNvPr>
          <p:cNvSpPr/>
          <p:nvPr/>
        </p:nvSpPr>
        <p:spPr>
          <a:xfrm>
            <a:off x="3436431" y="5599211"/>
            <a:ext cx="531913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h-TH" sz="1600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ตัวแปรต้นของเราคือ </a:t>
            </a:r>
            <a:r>
              <a:rPr lang="en-US" sz="1600" dirty="0" err="1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x,w,b</a:t>
            </a:r>
            <a:r>
              <a:rPr lang="en-US" sz="1600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th-TH" sz="1600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ส่วนตัวแปรปลายทางคือค่าเสียหาย </a:t>
            </a:r>
            <a:r>
              <a:rPr lang="en-US" sz="1600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J</a:t>
            </a:r>
            <a:br>
              <a:rPr lang="en-US" sz="1600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</a:br>
            <a:br>
              <a:rPr lang="en-US" sz="1600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</a:br>
            <a:r>
              <a:rPr lang="en-US" sz="1600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h </a:t>
            </a:r>
            <a:r>
              <a:rPr lang="th-TH" sz="1600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เป็นค่าที่คำนวณได้ระหว่างทาง และมันก็ถูกใช้ตอนที่หาอนุพันธ์ของ </a:t>
            </a:r>
            <a:r>
              <a:rPr lang="en-US" sz="1600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J </a:t>
            </a:r>
            <a:r>
              <a:rPr lang="th-TH" sz="1600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เทียบกับ </a:t>
            </a:r>
            <a:r>
              <a:rPr lang="en-US" sz="1600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w </a:t>
            </a:r>
            <a:r>
              <a:rPr lang="th-TH" sz="1600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และ </a:t>
            </a:r>
            <a:r>
              <a:rPr lang="en-US" sz="1600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b </a:t>
            </a:r>
            <a:r>
              <a:rPr lang="th-TH" sz="1600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ด้วย</a:t>
            </a:r>
          </a:p>
        </p:txBody>
      </p:sp>
    </p:spTree>
    <p:extLst>
      <p:ext uri="{BB962C8B-B14F-4D97-AF65-F5344CB8AC3E}">
        <p14:creationId xmlns:p14="http://schemas.microsoft.com/office/powerpoint/2010/main" val="12396539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กล่องข้อความ 1">
            <a:extLst>
              <a:ext uri="{FF2B5EF4-FFF2-40B4-BE49-F238E27FC236}">
                <a16:creationId xmlns:a16="http://schemas.microsoft.com/office/drawing/2014/main" id="{1C49521C-9775-476F-A8B2-D7D2072C3B3F}"/>
              </a:ext>
            </a:extLst>
          </p:cNvPr>
          <p:cNvSpPr txBox="1"/>
          <p:nvPr/>
        </p:nvSpPr>
        <p:spPr>
          <a:xfrm>
            <a:off x="4286851" y="174567"/>
            <a:ext cx="3962944" cy="584775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th-TH" sz="3200" dirty="0">
                <a:latin typeface="Cambria Math" panose="02040503050406030204" pitchFamily="18" charset="0"/>
                <a:ea typeface="Cambria Math" panose="02040503050406030204" pitchFamily="18" charset="0"/>
                <a:cs typeface="TH Sarabun New" panose="020B0500040200020003" pitchFamily="34" charset="-34"/>
              </a:rPr>
              <a:t>สูตรการหาอนุพันธ์ของ</a:t>
            </a:r>
            <a:r>
              <a:rPr lang="th-TH" sz="3200" dirty="0" err="1">
                <a:latin typeface="Cambria Math" panose="02040503050406030204" pitchFamily="18" charset="0"/>
                <a:ea typeface="Cambria Math" panose="02040503050406030204" pitchFamily="18" charset="0"/>
                <a:cs typeface="TH Sarabun New" panose="020B0500040200020003" pitchFamily="34" charset="-34"/>
              </a:rPr>
              <a:t>ฟั</a:t>
            </a:r>
            <a:r>
              <a:rPr lang="th-TH" sz="3200" dirty="0">
                <a:latin typeface="Cambria Math" panose="02040503050406030204" pitchFamily="18" charset="0"/>
                <a:ea typeface="Cambria Math" panose="02040503050406030204" pitchFamily="18" charset="0"/>
                <a:cs typeface="TH Sarabun New" panose="020B0500040200020003" pitchFamily="34" charset="-34"/>
              </a:rPr>
              <a:t>งก</a:t>
            </a:r>
            <a:r>
              <a:rPr lang="th-TH" sz="3200" dirty="0" err="1">
                <a:latin typeface="Cambria Math" panose="02040503050406030204" pitchFamily="18" charset="0"/>
                <a:ea typeface="Cambria Math" panose="02040503050406030204" pitchFamily="18" charset="0"/>
                <a:cs typeface="TH Sarabun New" panose="020B0500040200020003" pitchFamily="34" charset="-34"/>
              </a:rPr>
              <a:t>์พีช</a:t>
            </a:r>
            <a:r>
              <a:rPr lang="th-TH" sz="3200" dirty="0">
                <a:latin typeface="Cambria Math" panose="02040503050406030204" pitchFamily="18" charset="0"/>
                <a:ea typeface="Cambria Math" panose="02040503050406030204" pitchFamily="18" charset="0"/>
                <a:cs typeface="TH Sarabun New" panose="020B0500040200020003" pitchFamily="34" charset="-34"/>
              </a:rPr>
              <a:t>คณิต</a:t>
            </a:r>
          </a:p>
        </p:txBody>
      </p:sp>
      <p:grpSp>
        <p:nvGrpSpPr>
          <p:cNvPr id="8" name="กลุ่ม 7">
            <a:extLst>
              <a:ext uri="{FF2B5EF4-FFF2-40B4-BE49-F238E27FC236}">
                <a16:creationId xmlns:a16="http://schemas.microsoft.com/office/drawing/2014/main" id="{8775799F-964E-4612-AE28-64A2C0670642}"/>
              </a:ext>
            </a:extLst>
          </p:cNvPr>
          <p:cNvGrpSpPr/>
          <p:nvPr/>
        </p:nvGrpSpPr>
        <p:grpSpPr>
          <a:xfrm>
            <a:off x="1017964" y="1008426"/>
            <a:ext cx="3903002" cy="663766"/>
            <a:chOff x="941075" y="986899"/>
            <a:chExt cx="3903002" cy="66376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กล่องข้อความ 2">
                  <a:extLst>
                    <a:ext uri="{FF2B5EF4-FFF2-40B4-BE49-F238E27FC236}">
                      <a16:creationId xmlns:a16="http://schemas.microsoft.com/office/drawing/2014/main" id="{687ABC97-12D6-483B-AC82-DF493A1ED43D}"/>
                    </a:ext>
                  </a:extLst>
                </p:cNvPr>
                <p:cNvSpPr txBox="1"/>
                <p:nvPr/>
              </p:nvSpPr>
              <p:spPr>
                <a:xfrm>
                  <a:off x="941075" y="986899"/>
                  <a:ext cx="1322124" cy="624273"/>
                </a:xfrm>
                <a:prstGeom prst="rect">
                  <a:avLst/>
                </a:prstGeom>
                <a:noFill/>
                <a:ln w="9525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r>
                    <a:rPr lang="th-TH" sz="2400" dirty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th-TH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𝑑𝑐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𝑑𝑥</m:t>
                          </m:r>
                          <m:r>
                            <a:rPr lang="th-TH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a14:m>
                  <a:endParaRPr lang="th-TH" sz="2400" dirty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3" name="กล่องข้อความ 2">
                  <a:extLst>
                    <a:ext uri="{FF2B5EF4-FFF2-40B4-BE49-F238E27FC236}">
                      <a16:creationId xmlns:a16="http://schemas.microsoft.com/office/drawing/2014/main" id="{687ABC97-12D6-483B-AC82-DF493A1ED4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1075" y="986899"/>
                  <a:ext cx="1322124" cy="624273"/>
                </a:xfrm>
                <a:prstGeom prst="rect">
                  <a:avLst/>
                </a:prstGeom>
                <a:blipFill>
                  <a:blip r:embed="rId2"/>
                  <a:stretch>
                    <a:fillRect l="-6849" b="-15238"/>
                  </a:stretch>
                </a:blipFill>
                <a:ln w="9525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r>
                    <a:rPr lang="th-TH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สี่เหลี่ยมผืนผ้า 4">
                  <a:extLst>
                    <a:ext uri="{FF2B5EF4-FFF2-40B4-BE49-F238E27FC236}">
                      <a16:creationId xmlns:a16="http://schemas.microsoft.com/office/drawing/2014/main" id="{1F243C2F-F1FD-45F6-AE15-D9DD05EA046E}"/>
                    </a:ext>
                  </a:extLst>
                </p:cNvPr>
                <p:cNvSpPr/>
                <p:nvPr/>
              </p:nvSpPr>
              <p:spPr>
                <a:xfrm>
                  <a:off x="2270713" y="1077532"/>
                  <a:ext cx="796436" cy="50141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th-TH" sz="1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5</m:t>
                            </m:r>
                          </m:num>
                          <m:den>
                            <m:r>
                              <a:rPr lang="en-US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𝑑𝑥</m:t>
                            </m:r>
                            <m:r>
                              <a:rPr lang="th-TH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den>
                        </m:f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th-TH" sz="1400" dirty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5" name="สี่เหลี่ยมผืนผ้า 4">
                  <a:extLst>
                    <a:ext uri="{FF2B5EF4-FFF2-40B4-BE49-F238E27FC236}">
                      <a16:creationId xmlns:a16="http://schemas.microsoft.com/office/drawing/2014/main" id="{1F243C2F-F1FD-45F6-AE15-D9DD05EA046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70713" y="1077532"/>
                  <a:ext cx="796436" cy="501419"/>
                </a:xfrm>
                <a:prstGeom prst="rect">
                  <a:avLst/>
                </a:prstGeom>
                <a:blipFill>
                  <a:blip r:embed="rId3"/>
                  <a:stretch>
                    <a:fillRect b="-1205"/>
                  </a:stretch>
                </a:blipFill>
              </p:spPr>
              <p:txBody>
                <a:bodyPr/>
                <a:lstStyle/>
                <a:p>
                  <a:r>
                    <a:rPr lang="th-TH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สี่เหลี่ยมผืนผ้า 5">
                  <a:extLst>
                    <a:ext uri="{FF2B5EF4-FFF2-40B4-BE49-F238E27FC236}">
                      <a16:creationId xmlns:a16="http://schemas.microsoft.com/office/drawing/2014/main" id="{B02337AA-C02B-479D-9DE0-48A51EE4A114}"/>
                    </a:ext>
                  </a:extLst>
                </p:cNvPr>
                <p:cNvSpPr/>
                <p:nvPr/>
              </p:nvSpPr>
              <p:spPr>
                <a:xfrm>
                  <a:off x="3019602" y="1012670"/>
                  <a:ext cx="1071897" cy="63799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th-TH" sz="1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(−</m:t>
                            </m:r>
                            <m:f>
                              <m:fPr>
                                <m:ctrlPr>
                                  <a:rPr lang="th-TH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th-TH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8</m:t>
                                </m:r>
                              </m:num>
                              <m:den>
                                <m:r>
                                  <a:rPr lang="th-TH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</m:t>
                                </m:r>
                              </m:den>
                            </m:f>
                            <m:r>
                              <a:rPr lang="en-US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a:rPr lang="en-US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𝑑𝑥</m:t>
                            </m:r>
                            <m:r>
                              <a:rPr lang="th-TH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den>
                        </m:f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th-TH" sz="1400" dirty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6" name="สี่เหลี่ยมผืนผ้า 5">
                  <a:extLst>
                    <a:ext uri="{FF2B5EF4-FFF2-40B4-BE49-F238E27FC236}">
                      <a16:creationId xmlns:a16="http://schemas.microsoft.com/office/drawing/2014/main" id="{B02337AA-C02B-479D-9DE0-48A51EE4A11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19602" y="1012670"/>
                  <a:ext cx="1071897" cy="63799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th-TH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สี่เหลี่ยมผืนผ้า 6">
                  <a:extLst>
                    <a:ext uri="{FF2B5EF4-FFF2-40B4-BE49-F238E27FC236}">
                      <a16:creationId xmlns:a16="http://schemas.microsoft.com/office/drawing/2014/main" id="{32F0AAFD-E42E-41FF-901A-F940872B3033}"/>
                    </a:ext>
                  </a:extLst>
                </p:cNvPr>
                <p:cNvSpPr/>
                <p:nvPr/>
              </p:nvSpPr>
              <p:spPr>
                <a:xfrm>
                  <a:off x="3966336" y="1037842"/>
                  <a:ext cx="877741" cy="54771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th-TH" sz="1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  <m:rad>
                              <m:radPr>
                                <m:degHide m:val="on"/>
                                <m:ctrlPr>
                                  <a:rPr lang="en-US" sz="1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rad>
                          </m:num>
                          <m:den>
                            <m:r>
                              <a:rPr lang="en-US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𝑑𝑥</m:t>
                            </m:r>
                            <m:r>
                              <a:rPr lang="th-TH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den>
                        </m:f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th-TH" sz="1400" dirty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7" name="สี่เหลี่ยมผืนผ้า 6">
                  <a:extLst>
                    <a:ext uri="{FF2B5EF4-FFF2-40B4-BE49-F238E27FC236}">
                      <a16:creationId xmlns:a16="http://schemas.microsoft.com/office/drawing/2014/main" id="{32F0AAFD-E42E-41FF-901A-F940872B303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66336" y="1037842"/>
                  <a:ext cx="877741" cy="54771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th-TH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0" name="สี่เหลี่ยมผืนผ้า 9">
            <a:extLst>
              <a:ext uri="{FF2B5EF4-FFF2-40B4-BE49-F238E27FC236}">
                <a16:creationId xmlns:a16="http://schemas.microsoft.com/office/drawing/2014/main" id="{E4C76428-F968-4FE0-AFAD-BBF72DF621BC}"/>
              </a:ext>
            </a:extLst>
          </p:cNvPr>
          <p:cNvSpPr/>
          <p:nvPr/>
        </p:nvSpPr>
        <p:spPr>
          <a:xfrm>
            <a:off x="640080" y="856211"/>
            <a:ext cx="4912822" cy="856211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1" name="กล่องข้อความ 10">
            <a:extLst>
              <a:ext uri="{FF2B5EF4-FFF2-40B4-BE49-F238E27FC236}">
                <a16:creationId xmlns:a16="http://schemas.microsoft.com/office/drawing/2014/main" id="{5512053F-DF75-4B77-A594-2036906A99B0}"/>
              </a:ext>
            </a:extLst>
          </p:cNvPr>
          <p:cNvSpPr txBox="1"/>
          <p:nvPr/>
        </p:nvSpPr>
        <p:spPr>
          <a:xfrm>
            <a:off x="536313" y="1118563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(1)</a:t>
            </a:r>
            <a:endParaRPr lang="th-TH" dirty="0"/>
          </a:p>
        </p:txBody>
      </p:sp>
      <p:grpSp>
        <p:nvGrpSpPr>
          <p:cNvPr id="75" name="กลุ่ม 74">
            <a:extLst>
              <a:ext uri="{FF2B5EF4-FFF2-40B4-BE49-F238E27FC236}">
                <a16:creationId xmlns:a16="http://schemas.microsoft.com/office/drawing/2014/main" id="{19A137F8-7B92-4AAD-8634-0DF7B26AEDA3}"/>
              </a:ext>
            </a:extLst>
          </p:cNvPr>
          <p:cNvGrpSpPr/>
          <p:nvPr/>
        </p:nvGrpSpPr>
        <p:grpSpPr>
          <a:xfrm>
            <a:off x="5599878" y="865510"/>
            <a:ext cx="5938484" cy="856211"/>
            <a:chOff x="588784" y="1750720"/>
            <a:chExt cx="4964118" cy="856211"/>
          </a:xfrm>
        </p:grpSpPr>
        <p:sp>
          <p:nvSpPr>
            <p:cNvPr id="12" name="กล่องข้อความ 11">
              <a:extLst>
                <a:ext uri="{FF2B5EF4-FFF2-40B4-BE49-F238E27FC236}">
                  <a16:creationId xmlns:a16="http://schemas.microsoft.com/office/drawing/2014/main" id="{0FF1BF17-3CD6-4D1B-A0A1-7FA9B814B300}"/>
                </a:ext>
              </a:extLst>
            </p:cNvPr>
            <p:cNvSpPr txBox="1"/>
            <p:nvPr/>
          </p:nvSpPr>
          <p:spPr>
            <a:xfrm>
              <a:off x="588784" y="1970959"/>
              <a:ext cx="48936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(2)</a:t>
              </a:r>
              <a:endParaRPr lang="th-TH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กล่องข้อความ 12">
                  <a:extLst>
                    <a:ext uri="{FF2B5EF4-FFF2-40B4-BE49-F238E27FC236}">
                      <a16:creationId xmlns:a16="http://schemas.microsoft.com/office/drawing/2014/main" id="{AFCC2C32-2A82-4F20-ADB3-E6F0ADBF1BC5}"/>
                    </a:ext>
                  </a:extLst>
                </p:cNvPr>
                <p:cNvSpPr txBox="1"/>
                <p:nvPr/>
              </p:nvSpPr>
              <p:spPr>
                <a:xfrm>
                  <a:off x="1017964" y="1906813"/>
                  <a:ext cx="1322124" cy="624273"/>
                </a:xfrm>
                <a:prstGeom prst="rect">
                  <a:avLst/>
                </a:prstGeom>
                <a:noFill/>
                <a:ln w="9525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r>
                    <a:rPr lang="th-TH" sz="2400" dirty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th-TH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𝑑𝑥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𝑑𝑥</m:t>
                          </m:r>
                          <m:r>
                            <a:rPr lang="th-TH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th-TH" sz="2400" dirty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3" name="กล่องข้อความ 12">
                  <a:extLst>
                    <a:ext uri="{FF2B5EF4-FFF2-40B4-BE49-F238E27FC236}">
                      <a16:creationId xmlns:a16="http://schemas.microsoft.com/office/drawing/2014/main" id="{AFCC2C32-2A82-4F20-ADB3-E6F0ADBF1BC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7964" y="1906813"/>
                  <a:ext cx="1322124" cy="624273"/>
                </a:xfrm>
                <a:prstGeom prst="rect">
                  <a:avLst/>
                </a:prstGeom>
                <a:blipFill>
                  <a:blip r:embed="rId6"/>
                  <a:stretch>
                    <a:fillRect l="-5747" b="-16346"/>
                  </a:stretch>
                </a:blipFill>
                <a:ln w="9525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r>
                    <a:rPr lang="th-TH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สี่เหลี่ยมผืนผ้า 13">
              <a:extLst>
                <a:ext uri="{FF2B5EF4-FFF2-40B4-BE49-F238E27FC236}">
                  <a16:creationId xmlns:a16="http://schemas.microsoft.com/office/drawing/2014/main" id="{F21C00DD-CF53-4988-8FC6-4EE5C2E19520}"/>
                </a:ext>
              </a:extLst>
            </p:cNvPr>
            <p:cNvSpPr/>
            <p:nvPr/>
          </p:nvSpPr>
          <p:spPr>
            <a:xfrm>
              <a:off x="640080" y="1750720"/>
              <a:ext cx="4912822" cy="856211"/>
            </a:xfrm>
            <a:prstGeom prst="rect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th-TH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สี่เหลี่ยมผืนผ้า 14">
                  <a:extLst>
                    <a:ext uri="{FF2B5EF4-FFF2-40B4-BE49-F238E27FC236}">
                      <a16:creationId xmlns:a16="http://schemas.microsoft.com/office/drawing/2014/main" id="{9A5CE971-A57D-4ED8-A370-CC201022C18A}"/>
                    </a:ext>
                  </a:extLst>
                </p:cNvPr>
                <p:cNvSpPr/>
                <p:nvPr/>
              </p:nvSpPr>
              <p:spPr>
                <a:xfrm>
                  <a:off x="2371189" y="1938968"/>
                  <a:ext cx="899347" cy="47679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th-TH" sz="1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5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th-TH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5</m:t>
                            </m:r>
                            <m:r>
                              <a:rPr lang="th-TH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den>
                        </m:f>
                        <m: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th-TH" sz="1600" dirty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5" name="สี่เหลี่ยมผืนผ้า 14">
                  <a:extLst>
                    <a:ext uri="{FF2B5EF4-FFF2-40B4-BE49-F238E27FC236}">
                      <a16:creationId xmlns:a16="http://schemas.microsoft.com/office/drawing/2014/main" id="{9A5CE971-A57D-4ED8-A370-CC201022C18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71189" y="1938968"/>
                  <a:ext cx="899347" cy="476797"/>
                </a:xfrm>
                <a:prstGeom prst="rect">
                  <a:avLst/>
                </a:prstGeom>
                <a:blipFill>
                  <a:blip r:embed="rId7"/>
                  <a:stretch>
                    <a:fillRect b="-6410"/>
                  </a:stretch>
                </a:blipFill>
              </p:spPr>
              <p:txBody>
                <a:bodyPr/>
                <a:lstStyle/>
                <a:p>
                  <a:r>
                    <a:rPr lang="th-TH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5" name="กลุ่ม 84">
            <a:extLst>
              <a:ext uri="{FF2B5EF4-FFF2-40B4-BE49-F238E27FC236}">
                <a16:creationId xmlns:a16="http://schemas.microsoft.com/office/drawing/2014/main" id="{F11D38CF-CCB4-455B-9D65-13D5982A830C}"/>
              </a:ext>
            </a:extLst>
          </p:cNvPr>
          <p:cNvGrpSpPr/>
          <p:nvPr/>
        </p:nvGrpSpPr>
        <p:grpSpPr>
          <a:xfrm>
            <a:off x="557495" y="1765928"/>
            <a:ext cx="4999268" cy="856211"/>
            <a:chOff x="557495" y="1765928"/>
            <a:chExt cx="4999268" cy="856211"/>
          </a:xfrm>
        </p:grpSpPr>
        <p:cxnSp>
          <p:nvCxnSpPr>
            <p:cNvPr id="21" name="ลูกศรเชื่อมต่อแบบตรง 20">
              <a:extLst>
                <a:ext uri="{FF2B5EF4-FFF2-40B4-BE49-F238E27FC236}">
                  <a16:creationId xmlns:a16="http://schemas.microsoft.com/office/drawing/2014/main" id="{E33C50F8-0859-448C-AB78-6F63FA7876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21385" y="1959034"/>
              <a:ext cx="378649" cy="1346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2" name="กลุ่ม 81">
              <a:extLst>
                <a:ext uri="{FF2B5EF4-FFF2-40B4-BE49-F238E27FC236}">
                  <a16:creationId xmlns:a16="http://schemas.microsoft.com/office/drawing/2014/main" id="{71160357-947C-4817-8DFE-568B7E10D0AE}"/>
                </a:ext>
              </a:extLst>
            </p:cNvPr>
            <p:cNvGrpSpPr/>
            <p:nvPr/>
          </p:nvGrpSpPr>
          <p:grpSpPr>
            <a:xfrm>
              <a:off x="557495" y="1765928"/>
              <a:ext cx="4999268" cy="856211"/>
              <a:chOff x="553634" y="2650375"/>
              <a:chExt cx="4999268" cy="856211"/>
            </a:xfrm>
          </p:grpSpPr>
          <p:sp>
            <p:nvSpPr>
              <p:cNvPr id="17" name="สี่เหลี่ยมผืนผ้า 16">
                <a:extLst>
                  <a:ext uri="{FF2B5EF4-FFF2-40B4-BE49-F238E27FC236}">
                    <a16:creationId xmlns:a16="http://schemas.microsoft.com/office/drawing/2014/main" id="{C9377D01-E34E-44E8-9F88-70882AEEB233}"/>
                  </a:ext>
                </a:extLst>
              </p:cNvPr>
              <p:cNvSpPr/>
              <p:nvPr/>
            </p:nvSpPr>
            <p:spPr>
              <a:xfrm>
                <a:off x="640080" y="2650375"/>
                <a:ext cx="4912822" cy="856211"/>
              </a:xfrm>
              <a:prstGeom prst="rect">
                <a:avLst/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th-TH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  <p:grpSp>
            <p:nvGrpSpPr>
              <p:cNvPr id="81" name="กลุ่ม 80">
                <a:extLst>
                  <a:ext uri="{FF2B5EF4-FFF2-40B4-BE49-F238E27FC236}">
                    <a16:creationId xmlns:a16="http://schemas.microsoft.com/office/drawing/2014/main" id="{2FDEE090-53CA-4BB7-9747-7485CC74B96A}"/>
                  </a:ext>
                </a:extLst>
              </p:cNvPr>
              <p:cNvGrpSpPr/>
              <p:nvPr/>
            </p:nvGrpSpPr>
            <p:grpSpPr>
              <a:xfrm>
                <a:off x="553634" y="2662169"/>
                <a:ext cx="4377907" cy="770169"/>
                <a:chOff x="553634" y="2662169"/>
                <a:chExt cx="4377907" cy="770169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6" name="กล่องข้อความ 15">
                      <a:extLst>
                        <a:ext uri="{FF2B5EF4-FFF2-40B4-BE49-F238E27FC236}">
                          <a16:creationId xmlns:a16="http://schemas.microsoft.com/office/drawing/2014/main" id="{94EA8DD6-F8B3-4745-A3E0-086F7C3B4CA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017964" y="2808065"/>
                      <a:ext cx="1916429" cy="624273"/>
                    </a:xfrm>
                    <a:prstGeom prst="rect">
                      <a:avLst/>
                    </a:prstGeom>
                    <a:noFill/>
                    <a:ln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dk1"/>
                    </a:fontRef>
                  </p:style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th-TH" sz="24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 </a:t>
                      </a:r>
                      <a14:m>
                        <m:oMath xmlns:m="http://schemas.openxmlformats.org/officeDocument/2006/math">
                          <m:f>
                            <m:fPr>
                              <m:ctrlPr>
                                <a:rPr lang="th-TH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𝑑𝑥</m:t>
                              </m:r>
                              <m:r>
                                <a:rPr lang="th-TH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den>
                          </m:f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𝑐𝑢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  <m:f>
                            <m:fPr>
                              <m:ctrlPr>
                                <a:rPr lang="th-TH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𝑑𝑢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𝑑𝑥</m:t>
                              </m:r>
                              <m:r>
                                <a:rPr lang="th-TH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den>
                          </m:f>
                        </m:oMath>
                      </a14:m>
                      <a:endParaRPr lang="th-TH" sz="2400" dirty="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16" name="กล่องข้อความ 15">
                      <a:extLst>
                        <a:ext uri="{FF2B5EF4-FFF2-40B4-BE49-F238E27FC236}">
                          <a16:creationId xmlns:a16="http://schemas.microsoft.com/office/drawing/2014/main" id="{94EA8DD6-F8B3-4745-A3E0-086F7C3B4CA9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017964" y="2808065"/>
                      <a:ext cx="1916429" cy="624273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 l="-4747" b="-16346"/>
                      </a:stretch>
                    </a:blipFill>
                    <a:ln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/>
                    <a:lstStyle/>
                    <a:p>
                      <a:r>
                        <a:rPr lang="th-TH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8" name="กล่องข้อความ 17">
                  <a:extLst>
                    <a:ext uri="{FF2B5EF4-FFF2-40B4-BE49-F238E27FC236}">
                      <a16:creationId xmlns:a16="http://schemas.microsoft.com/office/drawing/2014/main" id="{88E73075-E2BB-4992-9930-BA4F5018237F}"/>
                    </a:ext>
                  </a:extLst>
                </p:cNvPr>
                <p:cNvSpPr txBox="1"/>
                <p:nvPr/>
              </p:nvSpPr>
              <p:spPr>
                <a:xfrm>
                  <a:off x="553634" y="2896560"/>
                  <a:ext cx="585417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(3)</a:t>
                  </a:r>
                  <a:endParaRPr lang="th-TH" dirty="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9" name="สี่เหลี่ยมผืนผ้า 18">
                      <a:extLst>
                        <a:ext uri="{FF2B5EF4-FFF2-40B4-BE49-F238E27FC236}">
                          <a16:creationId xmlns:a16="http://schemas.microsoft.com/office/drawing/2014/main" id="{06506D9A-5F30-4903-9830-F8206107DE9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019445" y="2901921"/>
                      <a:ext cx="1878463" cy="444032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f>
                              <m:fPr>
                                <m:ctrlPr>
                                  <a:rPr lang="th-TH" sz="12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5</m:t>
                                </m:r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num>
                              <m:den>
                                <m:r>
                                  <a:rPr lang="en-US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𝑑𝑥</m:t>
                                </m:r>
                                <m:r>
                                  <a:rPr lang="th-TH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</m:den>
                            </m:f>
                            <m: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5</m:t>
                            </m:r>
                            <m:f>
                              <m:fPr>
                                <m:ctrlPr>
                                  <a:rPr lang="en-US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𝑑𝑥</m:t>
                                </m:r>
                              </m:num>
                              <m:den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𝑑𝑥</m:t>
                                </m:r>
                              </m:den>
                            </m:f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5</m:t>
                            </m:r>
                            <m:d>
                              <m:dPr>
                                <m:ctrlPr>
                                  <a:rPr lang="th-TH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200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  <m:r>
                              <a:rPr lang="en-US" sz="12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12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5</m:t>
                            </m:r>
                          </m:oMath>
                        </m:oMathPara>
                      </a14:m>
                      <a:endParaRPr lang="th-TH" sz="1600" dirty="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19" name="สี่เหลี่ยมผืนผ้า 18">
                      <a:extLst>
                        <a:ext uri="{FF2B5EF4-FFF2-40B4-BE49-F238E27FC236}">
                          <a16:creationId xmlns:a16="http://schemas.microsoft.com/office/drawing/2014/main" id="{06506D9A-5F30-4903-9830-F8206107DE9C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019445" y="2901921"/>
                      <a:ext cx="1878463" cy="444032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 b="-137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th-TH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24" name="กล่องข้อความ 23">
                  <a:extLst>
                    <a:ext uri="{FF2B5EF4-FFF2-40B4-BE49-F238E27FC236}">
                      <a16:creationId xmlns:a16="http://schemas.microsoft.com/office/drawing/2014/main" id="{1AFA739B-0188-4F79-8B0B-BE7C904A6EDE}"/>
                    </a:ext>
                  </a:extLst>
                </p:cNvPr>
                <p:cNvSpPr txBox="1"/>
                <p:nvPr/>
              </p:nvSpPr>
              <p:spPr>
                <a:xfrm>
                  <a:off x="4543293" y="2662169"/>
                  <a:ext cx="388248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>
                      <a:solidFill>
                        <a:srgbClr val="FF0000"/>
                      </a:solidFill>
                      <a:latin typeface="TH Sarabun New" panose="020B0500040200020003" pitchFamily="34" charset="-34"/>
                      <a:cs typeface="TH Sarabun New" panose="020B0500040200020003" pitchFamily="34" charset="-34"/>
                    </a:rPr>
                    <a:t>= 1</a:t>
                  </a:r>
                  <a:endParaRPr lang="th-TH" sz="1600" dirty="0">
                    <a:solidFill>
                      <a:srgbClr val="FF0000"/>
                    </a:solidFill>
                    <a:latin typeface="TH Sarabun New" panose="020B0500040200020003" pitchFamily="34" charset="-34"/>
                    <a:cs typeface="TH Sarabun New" panose="020B0500040200020003" pitchFamily="34" charset="-34"/>
                  </a:endParaRPr>
                </a:p>
              </p:txBody>
            </p:sp>
          </p:grpSp>
        </p:grpSp>
      </p:grpSp>
      <p:grpSp>
        <p:nvGrpSpPr>
          <p:cNvPr id="83" name="กลุ่ม 82">
            <a:extLst>
              <a:ext uri="{FF2B5EF4-FFF2-40B4-BE49-F238E27FC236}">
                <a16:creationId xmlns:a16="http://schemas.microsoft.com/office/drawing/2014/main" id="{7F5FEB1D-9D17-41C1-A679-395849B9C541}"/>
              </a:ext>
            </a:extLst>
          </p:cNvPr>
          <p:cNvGrpSpPr/>
          <p:nvPr/>
        </p:nvGrpSpPr>
        <p:grpSpPr>
          <a:xfrm>
            <a:off x="536314" y="2616118"/>
            <a:ext cx="11002048" cy="904098"/>
            <a:chOff x="536314" y="3502143"/>
            <a:chExt cx="11002048" cy="904098"/>
          </a:xfrm>
        </p:grpSpPr>
        <p:grpSp>
          <p:nvGrpSpPr>
            <p:cNvPr id="32" name="กลุ่ม 31">
              <a:extLst>
                <a:ext uri="{FF2B5EF4-FFF2-40B4-BE49-F238E27FC236}">
                  <a16:creationId xmlns:a16="http://schemas.microsoft.com/office/drawing/2014/main" id="{332A22C6-8C8D-46DF-908A-B94C6421390F}"/>
                </a:ext>
              </a:extLst>
            </p:cNvPr>
            <p:cNvGrpSpPr/>
            <p:nvPr/>
          </p:nvGrpSpPr>
          <p:grpSpPr>
            <a:xfrm>
              <a:off x="536314" y="3550030"/>
              <a:ext cx="11002048" cy="856211"/>
              <a:chOff x="536314" y="3550030"/>
              <a:chExt cx="11002048" cy="856211"/>
            </a:xfrm>
          </p:grpSpPr>
          <p:sp>
            <p:nvSpPr>
              <p:cNvPr id="26" name="สี่เหลี่ยมผืนผ้า 25">
                <a:extLst>
                  <a:ext uri="{FF2B5EF4-FFF2-40B4-BE49-F238E27FC236}">
                    <a16:creationId xmlns:a16="http://schemas.microsoft.com/office/drawing/2014/main" id="{B64E5416-B37B-4AC2-B1F6-017B15759725}"/>
                  </a:ext>
                </a:extLst>
              </p:cNvPr>
              <p:cNvSpPr/>
              <p:nvPr/>
            </p:nvSpPr>
            <p:spPr>
              <a:xfrm>
                <a:off x="640079" y="3550030"/>
                <a:ext cx="10898283" cy="856211"/>
              </a:xfrm>
              <a:prstGeom prst="rect">
                <a:avLst/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th-TH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  <p:grpSp>
            <p:nvGrpSpPr>
              <p:cNvPr id="28" name="กลุ่ม 27">
                <a:extLst>
                  <a:ext uri="{FF2B5EF4-FFF2-40B4-BE49-F238E27FC236}">
                    <a16:creationId xmlns:a16="http://schemas.microsoft.com/office/drawing/2014/main" id="{8744DB62-162E-4B17-99CC-565D997F6C70}"/>
                  </a:ext>
                </a:extLst>
              </p:cNvPr>
              <p:cNvGrpSpPr/>
              <p:nvPr/>
            </p:nvGrpSpPr>
            <p:grpSpPr>
              <a:xfrm>
                <a:off x="536314" y="3707720"/>
                <a:ext cx="4961894" cy="624273"/>
                <a:chOff x="536314" y="3707720"/>
                <a:chExt cx="4961894" cy="624273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5" name="กล่องข้อความ 24">
                      <a:extLst>
                        <a:ext uri="{FF2B5EF4-FFF2-40B4-BE49-F238E27FC236}">
                          <a16:creationId xmlns:a16="http://schemas.microsoft.com/office/drawing/2014/main" id="{68714A4F-54C4-4413-A37F-120F8937A01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017964" y="3707720"/>
                      <a:ext cx="4480244" cy="624273"/>
                    </a:xfrm>
                    <a:prstGeom prst="rect">
                      <a:avLst/>
                    </a:prstGeom>
                    <a:noFill/>
                    <a:ln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dk1"/>
                    </a:fontRef>
                  </p:style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th-TH" sz="24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 </a:t>
                      </a:r>
                      <a14:m>
                        <m:oMath xmlns:m="http://schemas.openxmlformats.org/officeDocument/2006/math">
                          <m:f>
                            <m:fPr>
                              <m:ctrlPr>
                                <a:rPr lang="th-TH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𝑑𝑥</m:t>
                              </m:r>
                              <m:r>
                                <a:rPr lang="th-TH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den>
                          </m:f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th-TH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𝑑𝑢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𝑑𝑥</m:t>
                              </m:r>
                              <m:r>
                                <a:rPr lang="th-TH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den>
                          </m:f>
                          <m:r>
                            <a:rPr lang="th-TH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th-TH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𝑑𝑥</m:t>
                              </m:r>
                              <m:r>
                                <a:rPr lang="th-TH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den>
                          </m:f>
                          <m:r>
                            <a:rPr lang="th-TH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th-TH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𝑑𝑥</m:t>
                              </m:r>
                              <m:r>
                                <a:rPr lang="th-TH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den>
                          </m:f>
                        </m:oMath>
                      </a14:m>
                      <a:endParaRPr lang="th-TH" sz="2400" dirty="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25" name="กล่องข้อความ 24">
                      <a:extLst>
                        <a:ext uri="{FF2B5EF4-FFF2-40B4-BE49-F238E27FC236}">
                          <a16:creationId xmlns:a16="http://schemas.microsoft.com/office/drawing/2014/main" id="{68714A4F-54C4-4413-A37F-120F8937A01E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017964" y="3707720"/>
                      <a:ext cx="4480244" cy="624273"/>
                    </a:xfrm>
                    <a:prstGeom prst="rect">
                      <a:avLst/>
                    </a:prstGeom>
                    <a:blipFill>
                      <a:blip r:embed="rId10"/>
                      <a:stretch>
                        <a:fillRect l="-2035" b="-16346"/>
                      </a:stretch>
                    </a:blipFill>
                    <a:ln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/>
                    <a:lstStyle/>
                    <a:p>
                      <a:r>
                        <a:rPr lang="th-TH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27" name="กล่องข้อความ 26">
                  <a:extLst>
                    <a:ext uri="{FF2B5EF4-FFF2-40B4-BE49-F238E27FC236}">
                      <a16:creationId xmlns:a16="http://schemas.microsoft.com/office/drawing/2014/main" id="{A4943F8C-5A54-47F3-8ECC-92FB86CAAEB2}"/>
                    </a:ext>
                  </a:extLst>
                </p:cNvPr>
                <p:cNvSpPr txBox="1"/>
                <p:nvPr/>
              </p:nvSpPr>
              <p:spPr>
                <a:xfrm>
                  <a:off x="536314" y="3767294"/>
                  <a:ext cx="585417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(4)</a:t>
                  </a:r>
                  <a:endParaRPr lang="th-TH" dirty="0"/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สี่เหลี่ยมผืนผ้า 46">
                  <a:extLst>
                    <a:ext uri="{FF2B5EF4-FFF2-40B4-BE49-F238E27FC236}">
                      <a16:creationId xmlns:a16="http://schemas.microsoft.com/office/drawing/2014/main" id="{3BB272F0-5F33-4A86-AFC9-D2AEA75DB51C}"/>
                    </a:ext>
                  </a:extLst>
                </p:cNvPr>
                <p:cNvSpPr/>
                <p:nvPr/>
              </p:nvSpPr>
              <p:spPr>
                <a:xfrm>
                  <a:off x="5538405" y="3764011"/>
                  <a:ext cx="3846309" cy="51097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th-TH" sz="1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num>
                          <m:den>
                            <m: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𝑑𝑥</m:t>
                            </m:r>
                            <m:r>
                              <a:rPr lang="th-TH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den>
                        </m:f>
                        <m:d>
                          <m:dPr>
                            <m:ctrlP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th-TH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5</m:t>
                                </m:r>
                              </m:num>
                              <m:den>
                                <m:r>
                                  <a:rPr lang="th-TH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6</m:t>
                                </m:r>
                                <m:r>
                                  <a:rPr lang="th-TH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</m:den>
                            </m:f>
                            <m:sSup>
                              <m:sSupPr>
                                <m:ctrlPr>
                                  <a:rPr lang="th-TH" sz="12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th-TH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4</m:t>
                                </m:r>
                              </m:sup>
                            </m:sSup>
                            <m:r>
                              <a:rPr lang="th-TH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sSup>
                              <m:sSupPr>
                                <m:ctrlPr>
                                  <a:rPr lang="en-US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</m:t>
                                </m:r>
                              </m:sup>
                            </m:sSup>
                            <m:r>
                              <a:rPr lang="th-TH" sz="12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5</m:t>
                            </m:r>
                            <m:sSup>
                              <m:sSupPr>
                                <m:ctrlPr>
                                  <a:rPr lang="en-US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8</m:t>
                            </m:r>
                          </m:e>
                        </m:d>
                        <m: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th-TH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num>
                          <m:den>
                            <m: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𝑑𝑥</m:t>
                            </m:r>
                            <m:r>
                              <a:rPr lang="th-TH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den>
                        </m:f>
                        <m:f>
                          <m:fPr>
                            <m:ctrlPr>
                              <a:rPr lang="th-TH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5</m:t>
                            </m:r>
                          </m:num>
                          <m:den>
                            <m:r>
                              <a:rPr lang="th-TH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6</m:t>
                            </m:r>
                            <m:r>
                              <a:rPr lang="th-TH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den>
                        </m:f>
                        <m:sSup>
                          <m:sSupPr>
                            <m:ctrlPr>
                              <a:rPr lang="th-TH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th-TH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  <m:r>
                          <a:rPr lang="th-TH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th-TH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sSup>
                              <m:sSupPr>
                                <m:ctrlPr>
                                  <a:rPr lang="en-US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</m:t>
                                </m:r>
                              </m:sup>
                            </m:sSup>
                          </m:num>
                          <m:den>
                            <m: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𝑑𝑥</m:t>
                            </m:r>
                            <m:r>
                              <a:rPr lang="th-TH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den>
                        </m:f>
                        <m:r>
                          <a:rPr lang="th-TH" sz="12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th-TH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5</m:t>
                            </m:r>
                            <m:sSup>
                              <m:sSupPr>
                                <m:ctrlPr>
                                  <a:rPr lang="en-US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𝑑𝑥</m:t>
                            </m:r>
                            <m:r>
                              <a:rPr lang="th-TH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den>
                        </m:f>
                      </m:oMath>
                    </m:oMathPara>
                  </a14:m>
                  <a:endParaRPr lang="th-TH" sz="2400" dirty="0"/>
                </a:p>
              </p:txBody>
            </p:sp>
          </mc:Choice>
          <mc:Fallback xmlns="">
            <p:sp>
              <p:nvSpPr>
                <p:cNvPr id="47" name="สี่เหลี่ยมผืนผ้า 46">
                  <a:extLst>
                    <a:ext uri="{FF2B5EF4-FFF2-40B4-BE49-F238E27FC236}">
                      <a16:creationId xmlns:a16="http://schemas.microsoft.com/office/drawing/2014/main" id="{3BB272F0-5F33-4A86-AFC9-D2AEA75DB51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38405" y="3764011"/>
                  <a:ext cx="3846309" cy="510974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th-TH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1" name="ลูกศรเชื่อมต่อแบบตรง 50">
              <a:extLst>
                <a:ext uri="{FF2B5EF4-FFF2-40B4-BE49-F238E27FC236}">
                  <a16:creationId xmlns:a16="http://schemas.microsoft.com/office/drawing/2014/main" id="{135F12AE-92D5-4919-B21F-2D6950D9EA44}"/>
                </a:ext>
              </a:extLst>
            </p:cNvPr>
            <p:cNvCxnSpPr/>
            <p:nvPr/>
          </p:nvCxnSpPr>
          <p:spPr>
            <a:xfrm>
              <a:off x="7158338" y="3784529"/>
              <a:ext cx="125668" cy="15117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กล่องข้อความ 51">
              <a:extLst>
                <a:ext uri="{FF2B5EF4-FFF2-40B4-BE49-F238E27FC236}">
                  <a16:creationId xmlns:a16="http://schemas.microsoft.com/office/drawing/2014/main" id="{C1AC3719-17FE-4916-A30D-DDDE1479A4F7}"/>
                </a:ext>
              </a:extLst>
            </p:cNvPr>
            <p:cNvSpPr txBox="1"/>
            <p:nvPr/>
          </p:nvSpPr>
          <p:spPr>
            <a:xfrm>
              <a:off x="6856458" y="3502143"/>
              <a:ext cx="4379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FF0000"/>
                  </a:solidFill>
                </a:rPr>
                <a:t>= 0</a:t>
              </a:r>
              <a:endParaRPr lang="th-TH" sz="16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84" name="กลุ่ม 83">
            <a:extLst>
              <a:ext uri="{FF2B5EF4-FFF2-40B4-BE49-F238E27FC236}">
                <a16:creationId xmlns:a16="http://schemas.microsoft.com/office/drawing/2014/main" id="{A336E7E3-4760-4280-A289-8FBEAE53827B}"/>
              </a:ext>
            </a:extLst>
          </p:cNvPr>
          <p:cNvGrpSpPr/>
          <p:nvPr/>
        </p:nvGrpSpPr>
        <p:grpSpPr>
          <a:xfrm>
            <a:off x="549905" y="3560506"/>
            <a:ext cx="10988457" cy="2238126"/>
            <a:chOff x="549907" y="4449686"/>
            <a:chExt cx="10988457" cy="2238126"/>
          </a:xfrm>
        </p:grpSpPr>
        <p:grpSp>
          <p:nvGrpSpPr>
            <p:cNvPr id="41" name="กลุ่ม 40">
              <a:extLst>
                <a:ext uri="{FF2B5EF4-FFF2-40B4-BE49-F238E27FC236}">
                  <a16:creationId xmlns:a16="http://schemas.microsoft.com/office/drawing/2014/main" id="{DC4D4729-A412-4E0D-9334-F9938F05B023}"/>
                </a:ext>
              </a:extLst>
            </p:cNvPr>
            <p:cNvGrpSpPr/>
            <p:nvPr/>
          </p:nvGrpSpPr>
          <p:grpSpPr>
            <a:xfrm>
              <a:off x="549907" y="4449686"/>
              <a:ext cx="10988457" cy="2238126"/>
              <a:chOff x="549907" y="4449686"/>
              <a:chExt cx="10988457" cy="2238126"/>
            </a:xfrm>
          </p:grpSpPr>
          <p:grpSp>
            <p:nvGrpSpPr>
              <p:cNvPr id="33" name="กลุ่ม 32">
                <a:extLst>
                  <a:ext uri="{FF2B5EF4-FFF2-40B4-BE49-F238E27FC236}">
                    <a16:creationId xmlns:a16="http://schemas.microsoft.com/office/drawing/2014/main" id="{08B27422-D702-4FB5-9795-107DB8BAF35E}"/>
                  </a:ext>
                </a:extLst>
              </p:cNvPr>
              <p:cNvGrpSpPr/>
              <p:nvPr/>
            </p:nvGrpSpPr>
            <p:grpSpPr>
              <a:xfrm>
                <a:off x="549907" y="4449686"/>
                <a:ext cx="10988457" cy="2238126"/>
                <a:chOff x="570393" y="3550031"/>
                <a:chExt cx="8492018" cy="2238126"/>
              </a:xfrm>
            </p:grpSpPr>
            <p:sp>
              <p:nvSpPr>
                <p:cNvPr id="34" name="สี่เหลี่ยมผืนผ้า 33">
                  <a:extLst>
                    <a:ext uri="{FF2B5EF4-FFF2-40B4-BE49-F238E27FC236}">
                      <a16:creationId xmlns:a16="http://schemas.microsoft.com/office/drawing/2014/main" id="{1EDC80EE-B96A-433D-8AF4-BC659164A88B}"/>
                    </a:ext>
                  </a:extLst>
                </p:cNvPr>
                <p:cNvSpPr/>
                <p:nvPr/>
              </p:nvSpPr>
              <p:spPr>
                <a:xfrm>
                  <a:off x="640080" y="3550031"/>
                  <a:ext cx="8422331" cy="2238126"/>
                </a:xfrm>
                <a:prstGeom prst="rect">
                  <a:avLst/>
                </a:prstGeom>
                <a:noFill/>
                <a:ln w="9525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th-TH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  <p:grpSp>
              <p:nvGrpSpPr>
                <p:cNvPr id="35" name="กลุ่ม 34">
                  <a:extLst>
                    <a:ext uri="{FF2B5EF4-FFF2-40B4-BE49-F238E27FC236}">
                      <a16:creationId xmlns:a16="http://schemas.microsoft.com/office/drawing/2014/main" id="{151C7B35-2E64-4A8B-A95F-891930F7EFCF}"/>
                    </a:ext>
                  </a:extLst>
                </p:cNvPr>
                <p:cNvGrpSpPr/>
                <p:nvPr/>
              </p:nvGrpSpPr>
              <p:grpSpPr>
                <a:xfrm>
                  <a:off x="570393" y="3643941"/>
                  <a:ext cx="2479308" cy="1308569"/>
                  <a:chOff x="570393" y="3643941"/>
                  <a:chExt cx="2479308" cy="1308569"/>
                </a:xfrm>
              </p:grpSpPr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6" name="กล่องข้อความ 35">
                        <a:extLst>
                          <a:ext uri="{FF2B5EF4-FFF2-40B4-BE49-F238E27FC236}">
                            <a16:creationId xmlns:a16="http://schemas.microsoft.com/office/drawing/2014/main" id="{4EBD3926-CD14-4096-9386-3AD88BDCF533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178172" y="3643941"/>
                        <a:ext cx="1871529" cy="668388"/>
                      </a:xfrm>
                      <a:prstGeom prst="rect">
                        <a:avLst/>
                      </a:prstGeom>
                      <a:noFill/>
                      <a:ln w="9525" cap="flat" cmpd="sng" algn="ctr">
                        <a:solidFill>
                          <a:schemeClr val="dk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dk1"/>
                      </a:fontRef>
                    </p:style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th-TH" sz="24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a:t> </a:t>
                        </a:r>
                        <a14:m>
                          <m:oMath xmlns:m="http://schemas.openxmlformats.org/officeDocument/2006/math">
                            <m:f>
                              <m:fPr>
                                <m:ctrlPr>
                                  <a:rPr lang="th-TH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𝑑</m:t>
                                </m:r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𝑑𝑥</m:t>
                                </m:r>
                                <m:r>
                                  <a:rPr lang="th-TH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</m:den>
                            </m:f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  <m:sSup>
                              <m:sSup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p>
                            <m:f>
                              <m:fPr>
                                <m:ctrlPr>
                                  <a:rPr lang="th-TH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num>
                              <m:den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𝑑𝑥</m:t>
                                </m:r>
                                <m:r>
                                  <a:rPr lang="th-TH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</m:den>
                            </m:f>
                          </m:oMath>
                        </a14:m>
                        <a:endParaRPr lang="th-TH" sz="24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36" name="กล่องข้อความ 35">
                        <a:extLst>
                          <a:ext uri="{FF2B5EF4-FFF2-40B4-BE49-F238E27FC236}">
                            <a16:creationId xmlns:a16="http://schemas.microsoft.com/office/drawing/2014/main" id="{4EBD3926-CD14-4096-9386-3AD88BDCF533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178172" y="3643941"/>
                        <a:ext cx="1871529" cy="668388"/>
                      </a:xfrm>
                      <a:prstGeom prst="rect">
                        <a:avLst/>
                      </a:prstGeom>
                      <a:blipFill>
                        <a:blip r:embed="rId12"/>
                        <a:stretch>
                          <a:fillRect l="-3509" b="-14286"/>
                        </a:stretch>
                      </a:blipFill>
                      <a:ln w="9525" cap="flat" cmpd="sng" algn="ctr">
                        <a:solidFill>
                          <a:schemeClr val="dk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  <p:txBody>
                      <a:bodyPr/>
                      <a:lstStyle/>
                      <a:p>
                        <a:r>
                          <a:rPr lang="th-TH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sp>
                <p:nvSpPr>
                  <p:cNvPr id="37" name="กล่องข้อความ 36">
                    <a:extLst>
                      <a:ext uri="{FF2B5EF4-FFF2-40B4-BE49-F238E27FC236}">
                        <a16:creationId xmlns:a16="http://schemas.microsoft.com/office/drawing/2014/main" id="{DC695F69-1613-453B-884D-01A816042045}"/>
                      </a:ext>
                    </a:extLst>
                  </p:cNvPr>
                  <p:cNvSpPr txBox="1"/>
                  <p:nvPr/>
                </p:nvSpPr>
                <p:spPr>
                  <a:xfrm>
                    <a:off x="570393" y="3754761"/>
                    <a:ext cx="664256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(5.1)</a:t>
                    </a:r>
                    <a:endParaRPr lang="th-TH" dirty="0"/>
                  </a:p>
                </p:txBody>
              </p:sp>
              <p:sp>
                <p:nvSpPr>
                  <p:cNvPr id="66" name="กล่องข้อความ 65">
                    <a:extLst>
                      <a:ext uri="{FF2B5EF4-FFF2-40B4-BE49-F238E27FC236}">
                        <a16:creationId xmlns:a16="http://schemas.microsoft.com/office/drawing/2014/main" id="{6EF0A863-A610-4067-B986-4F45F4CE795B}"/>
                      </a:ext>
                    </a:extLst>
                  </p:cNvPr>
                  <p:cNvSpPr txBox="1"/>
                  <p:nvPr/>
                </p:nvSpPr>
                <p:spPr>
                  <a:xfrm>
                    <a:off x="585663" y="4613956"/>
                    <a:ext cx="440029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600" dirty="0">
                        <a:solidFill>
                          <a:srgbClr val="FF0000"/>
                        </a:solidFill>
                      </a:rPr>
                      <a:t>(5.1)</a:t>
                    </a:r>
                    <a:endParaRPr lang="th-TH" sz="1600" dirty="0">
                      <a:solidFill>
                        <a:srgbClr val="FF0000"/>
                      </a:solidFill>
                    </a:endParaRPr>
                  </a:p>
                </p:txBody>
              </p:sp>
            </p:grpSp>
          </p:grpSp>
          <p:sp>
            <p:nvSpPr>
              <p:cNvPr id="38" name="กล่องข้อความ 37">
                <a:extLst>
                  <a:ext uri="{FF2B5EF4-FFF2-40B4-BE49-F238E27FC236}">
                    <a16:creationId xmlns:a16="http://schemas.microsoft.com/office/drawing/2014/main" id="{B10C8C07-7F79-4CBF-96AE-A0F3E9B199F2}"/>
                  </a:ext>
                </a:extLst>
              </p:cNvPr>
              <p:cNvSpPr txBox="1"/>
              <p:nvPr/>
            </p:nvSpPr>
            <p:spPr>
              <a:xfrm>
                <a:off x="3691622" y="4672089"/>
                <a:ext cx="85953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(5.2)</a:t>
                </a:r>
                <a:endParaRPr lang="th-TH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0" name="กล่องข้อความ 39">
                    <a:extLst>
                      <a:ext uri="{FF2B5EF4-FFF2-40B4-BE49-F238E27FC236}">
                        <a16:creationId xmlns:a16="http://schemas.microsoft.com/office/drawing/2014/main" id="{9C996C4A-2B0A-4C13-8C68-C1F08E92F4F3}"/>
                      </a:ext>
                    </a:extLst>
                  </p:cNvPr>
                  <p:cNvSpPr txBox="1"/>
                  <p:nvPr/>
                </p:nvSpPr>
                <p:spPr>
                  <a:xfrm>
                    <a:off x="4454348" y="4514986"/>
                    <a:ext cx="1906696" cy="651589"/>
                  </a:xfrm>
                  <a:prstGeom prst="rect">
                    <a:avLst/>
                  </a:prstGeom>
                  <a:noFill/>
                  <a:ln w="9525" cap="flat" cmpd="sng" algn="ctr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dk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r>
                      <a:rPr lang="th-TH" sz="24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 </a:t>
                    </a:r>
                    <a14:m>
                      <m:oMath xmlns:m="http://schemas.openxmlformats.org/officeDocument/2006/math">
                        <m:f>
                          <m:fPr>
                            <m:ctrlPr>
                              <a:rPr lang="th-TH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p>
                          </m:num>
                          <m:den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𝑑𝑥</m:t>
                            </m:r>
                            <m:r>
                              <a:rPr lang="th-TH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den>
                        </m:f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a14:m>
                    <a:endParaRPr lang="th-TH" sz="2400" dirty="0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40" name="กล่องข้อความ 39">
                    <a:extLst>
                      <a:ext uri="{FF2B5EF4-FFF2-40B4-BE49-F238E27FC236}">
                        <a16:creationId xmlns:a16="http://schemas.microsoft.com/office/drawing/2014/main" id="{9C996C4A-2B0A-4C13-8C68-C1F08E92F4F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54348" y="4514986"/>
                    <a:ext cx="1906696" cy="651589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l="-4777" b="-14679"/>
                    </a:stretch>
                  </a:blipFill>
                  <a:ln w="9525" cap="flat" cmpd="sng" algn="ctr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/>
                  <a:lstStyle/>
                  <a:p>
                    <a:r>
                      <a:rPr lang="th-TH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กล่องข้อความ 41">
                  <a:extLst>
                    <a:ext uri="{FF2B5EF4-FFF2-40B4-BE49-F238E27FC236}">
                      <a16:creationId xmlns:a16="http://schemas.microsoft.com/office/drawing/2014/main" id="{1B4C253B-70FE-43BD-AD08-9120AF73EEAD}"/>
                    </a:ext>
                  </a:extLst>
                </p:cNvPr>
                <p:cNvSpPr txBox="1"/>
                <p:nvPr/>
              </p:nvSpPr>
              <p:spPr>
                <a:xfrm>
                  <a:off x="1903214" y="4461830"/>
                  <a:ext cx="1257460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th-TH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กลุ่มของ</m:t>
                        </m:r>
                        <m:r>
                          <a:rPr lang="th-TH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sz="1600" b="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42" name="กล่องข้อความ 41">
                  <a:extLst>
                    <a:ext uri="{FF2B5EF4-FFF2-40B4-BE49-F238E27FC236}">
                      <a16:creationId xmlns:a16="http://schemas.microsoft.com/office/drawing/2014/main" id="{1B4C253B-70FE-43BD-AD08-9120AF73EE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03214" y="4461830"/>
                  <a:ext cx="1257460" cy="338554"/>
                </a:xfrm>
                <a:prstGeom prst="rect">
                  <a:avLst/>
                </a:prstGeom>
                <a:blipFill>
                  <a:blip r:embed="rId14"/>
                  <a:stretch>
                    <a:fillRect b="-7143"/>
                  </a:stretch>
                </a:blipFill>
              </p:spPr>
              <p:txBody>
                <a:bodyPr/>
                <a:lstStyle/>
                <a:p>
                  <a:r>
                    <a:rPr lang="th-TH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4" name="ลูกศรเชื่อมต่อแบบตรง 43">
              <a:extLst>
                <a:ext uri="{FF2B5EF4-FFF2-40B4-BE49-F238E27FC236}">
                  <a16:creationId xmlns:a16="http://schemas.microsoft.com/office/drawing/2014/main" id="{5D8BDEE1-FD8A-4752-B92C-46F61CB95DA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18863" y="4764497"/>
              <a:ext cx="231742" cy="7628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สี่เหลี่ยมผืนผ้า 52">
                  <a:extLst>
                    <a:ext uri="{FF2B5EF4-FFF2-40B4-BE49-F238E27FC236}">
                      <a16:creationId xmlns:a16="http://schemas.microsoft.com/office/drawing/2014/main" id="{EC3785E8-397A-4624-ADF9-2881C7ECE55E}"/>
                    </a:ext>
                  </a:extLst>
                </p:cNvPr>
                <p:cNvSpPr/>
                <p:nvPr/>
              </p:nvSpPr>
              <p:spPr>
                <a:xfrm>
                  <a:off x="1336358" y="5353444"/>
                  <a:ext cx="2133661" cy="546432"/>
                </a:xfrm>
                <a:prstGeom prst="rect">
                  <a:avLst/>
                </a:prstGeom>
                <a:noFill/>
                <a:ln w="9525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th-TH" sz="1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num>
                          <m:den>
                            <m: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𝑑𝑥</m:t>
                            </m:r>
                            <m:r>
                              <a:rPr lang="th-TH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den>
                        </m:f>
                        <m:sSup>
                          <m:sSupPr>
                            <m:ctrlPr>
                              <a:rPr lang="en-US" sz="1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th-TH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5</m:t>
                                    </m:r>
                                  </m:num>
                                  <m:den>
                                    <m:r>
                                      <a:rPr lang="th-TH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6</m:t>
                                    </m:r>
                                    <m:r>
                                      <a:rPr lang="th-TH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 </m:t>
                                    </m:r>
                                  </m:den>
                                </m:f>
                                <m:sSup>
                                  <m:sSupPr>
                                    <m:ctrlPr>
                                      <a:rPr lang="th-TH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th-TH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4</m:t>
                                    </m:r>
                                  </m:sup>
                                </m:sSup>
                                <m:r>
                                  <a:rPr lang="th-TH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  <m:sSup>
                                  <m:sSupPr>
                                    <m:ctrlP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  <m:r>
                                  <a:rPr lang="th-TH" sz="12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5</m:t>
                                </m:r>
                                <m:sSup>
                                  <m:sSupPr>
                                    <m:ctrlP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8</m:t>
                                </m:r>
                              </m:e>
                            </m:d>
                          </m:e>
                          <m:sup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5</m:t>
                            </m:r>
                          </m:sup>
                        </m:sSup>
                      </m:oMath>
                    </m:oMathPara>
                  </a14:m>
                  <a:endParaRPr lang="th-TH" sz="1600" dirty="0"/>
                </a:p>
              </p:txBody>
            </p:sp>
          </mc:Choice>
          <mc:Fallback xmlns="">
            <p:sp>
              <p:nvSpPr>
                <p:cNvPr id="53" name="สี่เหลี่ยมผืนผ้า 52">
                  <a:extLst>
                    <a:ext uri="{FF2B5EF4-FFF2-40B4-BE49-F238E27FC236}">
                      <a16:creationId xmlns:a16="http://schemas.microsoft.com/office/drawing/2014/main" id="{EC3785E8-397A-4624-ADF9-2881C7ECE55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36358" y="5353444"/>
                  <a:ext cx="2133661" cy="546432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  <a:ln w="9525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r>
                    <a:rPr lang="th-TH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สี่เหลี่ยมผืนผ้า 53">
                  <a:extLst>
                    <a:ext uri="{FF2B5EF4-FFF2-40B4-BE49-F238E27FC236}">
                      <a16:creationId xmlns:a16="http://schemas.microsoft.com/office/drawing/2014/main" id="{B6E61115-7286-4FD8-A68D-CB5B61BBB23B}"/>
                    </a:ext>
                  </a:extLst>
                </p:cNvPr>
                <p:cNvSpPr/>
                <p:nvPr/>
              </p:nvSpPr>
              <p:spPr>
                <a:xfrm>
                  <a:off x="3540433" y="5423522"/>
                  <a:ext cx="3670748" cy="404470"/>
                </a:xfrm>
                <a:prstGeom prst="rect">
                  <a:avLst/>
                </a:prstGeom>
                <a:noFill/>
                <a:ln w="9525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wrap="square">
                  <a:spAutoFit/>
                </a:bodyPr>
                <a:lstStyle/>
                <a:p>
                  <a:r>
                    <a:rPr lang="en-US" sz="1200" dirty="0">
                      <a:ea typeface="Cambria Math" panose="02040503050406030204" pitchFamily="18" charset="0"/>
                    </a:rPr>
                    <a:t>5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1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th-TH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5</m:t>
                                  </m:r>
                                </m:num>
                                <m:den>
                                  <m:r>
                                    <a:rPr lang="th-TH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6</m:t>
                                  </m:r>
                                  <m:r>
                                    <a:rPr lang="th-TH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lang="th-TH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th-TH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4</m:t>
                                  </m:r>
                                </m:sup>
                              </m:sSup>
                              <m:r>
                                <a:rPr lang="th-TH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  <m:r>
                                <a:rPr lang="th-TH" sz="12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  <m:sSup>
                                <m:sSup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8</m:t>
                              </m:r>
                            </m:e>
                          </m:d>
                        </m:e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f>
                        <m:fPr>
                          <m:ctrlPr>
                            <a:rPr lang="th-TH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𝑑𝑥</m:t>
                          </m:r>
                          <m:r>
                            <a:rPr lang="th-TH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d>
                        <m:dPr>
                          <m:ctrlP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th-TH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num>
                            <m:den>
                              <m:r>
                                <a:rPr lang="th-TH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6</m:t>
                              </m:r>
                              <m:r>
                                <a:rPr lang="th-TH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den>
                          </m:f>
                          <m:sSup>
                            <m:sSupPr>
                              <m:ctrlPr>
                                <a:rPr lang="th-TH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th-TH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  <m:r>
                            <a:rPr lang="th-TH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th-TH" sz="12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  <m:sSup>
                            <m:sSupPr>
                              <m:ctrlP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</m:t>
                          </m:r>
                        </m:e>
                      </m:d>
                    </m:oMath>
                  </a14:m>
                  <a:endParaRPr lang="th-TH" sz="1200" dirty="0"/>
                </a:p>
              </p:txBody>
            </p:sp>
          </mc:Choice>
          <mc:Fallback xmlns="">
            <p:sp>
              <p:nvSpPr>
                <p:cNvPr id="54" name="สี่เหลี่ยมผืนผ้า 53">
                  <a:extLst>
                    <a:ext uri="{FF2B5EF4-FFF2-40B4-BE49-F238E27FC236}">
                      <a16:creationId xmlns:a16="http://schemas.microsoft.com/office/drawing/2014/main" id="{B6E61115-7286-4FD8-A68D-CB5B61BBB23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40433" y="5423522"/>
                  <a:ext cx="3670748" cy="404470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  <a:ln w="9525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r>
                    <a:rPr lang="th-TH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สี่เหลี่ยมผืนผ้า 58">
                  <a:extLst>
                    <a:ext uri="{FF2B5EF4-FFF2-40B4-BE49-F238E27FC236}">
                      <a16:creationId xmlns:a16="http://schemas.microsoft.com/office/drawing/2014/main" id="{1D990113-D931-440C-A3C6-93410980F245}"/>
                    </a:ext>
                  </a:extLst>
                </p:cNvPr>
                <p:cNvSpPr/>
                <p:nvPr/>
              </p:nvSpPr>
              <p:spPr>
                <a:xfrm>
                  <a:off x="7415379" y="5356842"/>
                  <a:ext cx="4002004" cy="543034"/>
                </a:xfrm>
                <a:prstGeom prst="rect">
                  <a:avLst/>
                </a:prstGeom>
                <a:noFill/>
                <a:ln w="9525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5</m:t>
                            </m:r>
                            <m:d>
                              <m:dPr>
                                <m:ctrlPr>
                                  <a:rPr lang="en-US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th-TH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5</m:t>
                                    </m:r>
                                  </m:num>
                                  <m:den>
                                    <m:r>
                                      <a:rPr lang="th-TH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6</m:t>
                                    </m:r>
                                    <m:r>
                                      <a:rPr lang="th-TH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 </m:t>
                                    </m:r>
                                  </m:den>
                                </m:f>
                                <m:sSup>
                                  <m:sSupPr>
                                    <m:ctrlPr>
                                      <a:rPr lang="th-TH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th-TH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4</m:t>
                                    </m:r>
                                  </m:sup>
                                </m:sSup>
                                <m:r>
                                  <a:rPr lang="th-TH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  <m:sSup>
                                  <m:sSupPr>
                                    <m:ctrlP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  <m:r>
                                  <a:rPr lang="th-TH" sz="12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5</m:t>
                                </m:r>
                                <m:sSup>
                                  <m:sSupPr>
                                    <m:ctrlP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8</m:t>
                                </m:r>
                              </m:e>
                            </m:d>
                          </m:e>
                          <m:sup>
                            <m: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  <m:d>
                          <m:dPr>
                            <m:ctrlP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th-TH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5</m:t>
                                </m:r>
                              </m:num>
                              <m:den>
                                <m:r>
                                  <a:rPr lang="th-TH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6</m:t>
                                </m:r>
                                <m:r>
                                  <a:rPr lang="th-TH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</m:den>
                            </m:f>
                            <m:sSup>
                              <m:sSupPr>
                                <m:ctrlPr>
                                  <a:rPr lang="th-TH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f>
                                  <m:fPr>
                                    <m:ctrlPr>
                                      <a:rPr lang="th-TH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𝑑𝑥</m:t>
                                    </m:r>
                                  </m:num>
                                  <m:den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𝑑𝑥</m:t>
                                    </m:r>
                                    <m:r>
                                      <a:rPr lang="th-TH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 </m:t>
                                    </m:r>
                                  </m:den>
                                </m:f>
                              </m:e>
                              <m:sup>
                                <m:r>
                                  <a:rPr lang="th-TH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4</m:t>
                                </m:r>
                              </m:sup>
                            </m:sSup>
                            <m:r>
                              <a:rPr lang="th-TH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sSup>
                              <m:sSupPr>
                                <m:ctrlPr>
                                  <a:rPr lang="en-US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f>
                                  <m:fPr>
                                    <m:ctrlPr>
                                      <a:rPr lang="th-TH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en-US" sz="12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num>
                                  <m:den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𝑑𝑥</m:t>
                                    </m:r>
                                    <m:r>
                                      <a:rPr lang="th-TH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 </m:t>
                                    </m:r>
                                  </m:den>
                                </m:f>
                              </m:e>
                              <m:sup>
                                <m:r>
                                  <a:rPr lang="en-US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</m:t>
                                </m:r>
                              </m:sup>
                            </m:sSup>
                            <m:r>
                              <a:rPr lang="th-TH" sz="12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th-TH" sz="12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5</m:t>
                            </m:r>
                            <m:f>
                              <m:fPr>
                                <m:ctrlPr>
                                  <a:rPr lang="th-TH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𝑑</m:t>
                                </m:r>
                                <m:sSup>
                                  <m:sSupPr>
                                    <m:ctrlP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US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𝑑𝑥</m:t>
                                </m:r>
                                <m:r>
                                  <a:rPr lang="th-TH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</m:den>
                            </m:f>
                          </m:e>
                        </m:d>
                      </m:oMath>
                    </m:oMathPara>
                  </a14:m>
                  <a:endParaRPr lang="th-TH" sz="1600" dirty="0"/>
                </a:p>
              </p:txBody>
            </p:sp>
          </mc:Choice>
          <mc:Fallback xmlns="">
            <p:sp>
              <p:nvSpPr>
                <p:cNvPr id="59" name="สี่เหลี่ยมผืนผ้า 58">
                  <a:extLst>
                    <a:ext uri="{FF2B5EF4-FFF2-40B4-BE49-F238E27FC236}">
                      <a16:creationId xmlns:a16="http://schemas.microsoft.com/office/drawing/2014/main" id="{1D990113-D931-440C-A3C6-93410980F24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15379" y="5356842"/>
                  <a:ext cx="4002004" cy="543034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  <a:ln w="9525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r>
                    <a:rPr lang="th-TH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สี่เหลี่ยมผืนผ้า 59">
                  <a:extLst>
                    <a:ext uri="{FF2B5EF4-FFF2-40B4-BE49-F238E27FC236}">
                      <a16:creationId xmlns:a16="http://schemas.microsoft.com/office/drawing/2014/main" id="{E6862C41-DEAC-4A13-A98A-0669908824B4}"/>
                    </a:ext>
                  </a:extLst>
                </p:cNvPr>
                <p:cNvSpPr/>
                <p:nvPr/>
              </p:nvSpPr>
              <p:spPr>
                <a:xfrm>
                  <a:off x="1336358" y="6019746"/>
                  <a:ext cx="3900662" cy="543034"/>
                </a:xfrm>
                <a:prstGeom prst="rect">
                  <a:avLst/>
                </a:prstGeom>
                <a:noFill/>
                <a:ln w="9525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5</m:t>
                            </m:r>
                            <m:d>
                              <m:dPr>
                                <m:ctrlPr>
                                  <a:rPr lang="en-US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th-TH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5</m:t>
                                    </m:r>
                                  </m:num>
                                  <m:den>
                                    <m:r>
                                      <a:rPr lang="th-TH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6</m:t>
                                    </m:r>
                                    <m:r>
                                      <a:rPr lang="th-TH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 </m:t>
                                    </m:r>
                                  </m:den>
                                </m:f>
                                <m:sSup>
                                  <m:sSupPr>
                                    <m:ctrlPr>
                                      <a:rPr lang="th-TH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th-TH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4</m:t>
                                    </m:r>
                                  </m:sup>
                                </m:sSup>
                                <m:r>
                                  <a:rPr lang="th-TH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  <m:sSup>
                                  <m:sSupPr>
                                    <m:ctrlP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  <m:r>
                                  <a:rPr lang="th-TH" sz="12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5</m:t>
                                </m:r>
                                <m:sSup>
                                  <m:sSupPr>
                                    <m:ctrlP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8</m:t>
                                </m:r>
                              </m:e>
                            </m:d>
                          </m:e>
                          <m:sup>
                            <m: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  <m:d>
                          <m:dPr>
                            <m:ctrlP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th-TH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10</m:t>
                                </m:r>
                              </m:num>
                              <m:den>
                                <m:r>
                                  <a:rPr lang="th-TH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th-TH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</m:den>
                            </m:f>
                            <m:sSup>
                              <m:sSupPr>
                                <m:ctrlPr>
                                  <a:rPr lang="th-TH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th-TH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</m:t>
                                </m:r>
                              </m:sup>
                            </m:sSup>
                            <m:r>
                              <a:rPr lang="th-TH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6</m:t>
                            </m:r>
                            <m:sSup>
                              <m:sSupPr>
                                <m:ctrlPr>
                                  <a:rPr lang="en-US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th-TH" sz="12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10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oMath>
                    </m:oMathPara>
                  </a14:m>
                  <a:endParaRPr lang="th-TH" sz="1600" dirty="0"/>
                </a:p>
              </p:txBody>
            </p:sp>
          </mc:Choice>
          <mc:Fallback xmlns="">
            <p:sp>
              <p:nvSpPr>
                <p:cNvPr id="60" name="สี่เหลี่ยมผืนผ้า 59">
                  <a:extLst>
                    <a:ext uri="{FF2B5EF4-FFF2-40B4-BE49-F238E27FC236}">
                      <a16:creationId xmlns:a16="http://schemas.microsoft.com/office/drawing/2014/main" id="{E6862C41-DEAC-4A13-A98A-0669908824B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36358" y="6019746"/>
                  <a:ext cx="3900662" cy="543034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  <a:ln w="9525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r>
                    <a:rPr lang="th-TH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2" name="ลูกศรเชื่อมต่อแบบตรง 61">
              <a:extLst>
                <a:ext uri="{FF2B5EF4-FFF2-40B4-BE49-F238E27FC236}">
                  <a16:creationId xmlns:a16="http://schemas.microsoft.com/office/drawing/2014/main" id="{E20E6695-DEAF-4957-9725-F75C32E979DA}"/>
                </a:ext>
              </a:extLst>
            </p:cNvPr>
            <p:cNvCxnSpPr/>
            <p:nvPr/>
          </p:nvCxnSpPr>
          <p:spPr>
            <a:xfrm flipH="1">
              <a:off x="7026965" y="4989443"/>
              <a:ext cx="388414" cy="36400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กล่องข้อความ 62">
              <a:extLst>
                <a:ext uri="{FF2B5EF4-FFF2-40B4-BE49-F238E27FC236}">
                  <a16:creationId xmlns:a16="http://schemas.microsoft.com/office/drawing/2014/main" id="{4E83F85B-8558-4134-B18B-B0F067D7EF29}"/>
                </a:ext>
              </a:extLst>
            </p:cNvPr>
            <p:cNvSpPr txBox="1"/>
            <p:nvPr/>
          </p:nvSpPr>
          <p:spPr>
            <a:xfrm>
              <a:off x="7221172" y="4672367"/>
              <a:ext cx="63030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</a:rPr>
                <a:t>(3),(4)</a:t>
              </a:r>
              <a:endParaRPr lang="th-TH" sz="1400" dirty="0">
                <a:solidFill>
                  <a:srgbClr val="FF0000"/>
                </a:solidFill>
              </a:endParaRPr>
            </a:p>
          </p:txBody>
        </p:sp>
        <p:cxnSp>
          <p:nvCxnSpPr>
            <p:cNvPr id="65" name="ลูกศรเชื่อมต่อแบบตรง 64">
              <a:extLst>
                <a:ext uri="{FF2B5EF4-FFF2-40B4-BE49-F238E27FC236}">
                  <a16:creationId xmlns:a16="http://schemas.microsoft.com/office/drawing/2014/main" id="{440280BD-12DD-4831-86CE-9619D16F82A6}"/>
                </a:ext>
              </a:extLst>
            </p:cNvPr>
            <p:cNvCxnSpPr>
              <a:cxnSpLocks/>
            </p:cNvCxnSpPr>
            <p:nvPr/>
          </p:nvCxnSpPr>
          <p:spPr>
            <a:xfrm>
              <a:off x="1121731" y="5705061"/>
              <a:ext cx="55729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ลูกศรเชื่อมต่อแบบตรง 68">
              <a:extLst>
                <a:ext uri="{FF2B5EF4-FFF2-40B4-BE49-F238E27FC236}">
                  <a16:creationId xmlns:a16="http://schemas.microsoft.com/office/drawing/2014/main" id="{CC2FA61C-7645-4035-A7B9-C6BFFBF683AE}"/>
                </a:ext>
              </a:extLst>
            </p:cNvPr>
            <p:cNvCxnSpPr>
              <a:cxnSpLocks/>
            </p:cNvCxnSpPr>
            <p:nvPr/>
          </p:nvCxnSpPr>
          <p:spPr>
            <a:xfrm>
              <a:off x="9416381" y="4877790"/>
              <a:ext cx="501609" cy="47905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สี่เหลี่ยมผืนผ้า 69">
              <a:extLst>
                <a:ext uri="{FF2B5EF4-FFF2-40B4-BE49-F238E27FC236}">
                  <a16:creationId xmlns:a16="http://schemas.microsoft.com/office/drawing/2014/main" id="{6F692D81-F76C-4AB6-A21D-3B39C0111C62}"/>
                </a:ext>
              </a:extLst>
            </p:cNvPr>
            <p:cNvSpPr/>
            <p:nvPr/>
          </p:nvSpPr>
          <p:spPr>
            <a:xfrm>
              <a:off x="9096481" y="4577759"/>
              <a:ext cx="56938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>
                  <a:solidFill>
                    <a:srgbClr val="FF0000"/>
                  </a:solidFill>
                </a:rPr>
                <a:t>(5.2)</a:t>
              </a:r>
              <a:endParaRPr lang="th-TH" sz="1600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265613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สี่เหลี่ยมผืนผ้า 1">
            <a:extLst>
              <a:ext uri="{FF2B5EF4-FFF2-40B4-BE49-F238E27FC236}">
                <a16:creationId xmlns:a16="http://schemas.microsoft.com/office/drawing/2014/main" id="{A8452C98-3A64-4E19-9B90-B8615199FA61}"/>
              </a:ext>
            </a:extLst>
          </p:cNvPr>
          <p:cNvSpPr/>
          <p:nvPr/>
        </p:nvSpPr>
        <p:spPr>
          <a:xfrm>
            <a:off x="3954227" y="75055"/>
            <a:ext cx="391164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b="1" dirty="0">
                <a:solidFill>
                  <a:srgbClr val="333333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การวิเคราะห์จำแนกประเภทหลายกลุ่ม</a:t>
            </a:r>
            <a:endParaRPr lang="th-TH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1C007B9-635B-41CA-9DC9-6AB5491C58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262" y="1963647"/>
            <a:ext cx="2637480" cy="2637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6B5AA4A5-BC49-4E07-9F3D-2AE5A8EE63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1504" y="1852290"/>
            <a:ext cx="4283545" cy="3095182"/>
          </a:xfrm>
          <a:prstGeom prst="rect">
            <a:avLst/>
          </a:prstGeom>
        </p:spPr>
      </p:pic>
      <p:cxnSp>
        <p:nvCxnSpPr>
          <p:cNvPr id="6" name="ลูกศรเชื่อมต่อแบบตรง 5">
            <a:extLst>
              <a:ext uri="{FF2B5EF4-FFF2-40B4-BE49-F238E27FC236}">
                <a16:creationId xmlns:a16="http://schemas.microsoft.com/office/drawing/2014/main" id="{0A9FD918-C2D6-4EF3-BD5A-F66D00CCB26F}"/>
              </a:ext>
            </a:extLst>
          </p:cNvPr>
          <p:cNvCxnSpPr>
            <a:cxnSpLocks/>
          </p:cNvCxnSpPr>
          <p:nvPr/>
        </p:nvCxnSpPr>
        <p:spPr>
          <a:xfrm>
            <a:off x="4514850" y="1852290"/>
            <a:ext cx="0" cy="2813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กลุ่ม 21">
            <a:extLst>
              <a:ext uri="{FF2B5EF4-FFF2-40B4-BE49-F238E27FC236}">
                <a16:creationId xmlns:a16="http://schemas.microsoft.com/office/drawing/2014/main" id="{A46358DD-1E0E-42FB-B42F-99B0730D6BFC}"/>
              </a:ext>
            </a:extLst>
          </p:cNvPr>
          <p:cNvGrpSpPr/>
          <p:nvPr/>
        </p:nvGrpSpPr>
        <p:grpSpPr>
          <a:xfrm>
            <a:off x="3499356" y="1232614"/>
            <a:ext cx="1453443" cy="560021"/>
            <a:chOff x="2975481" y="5320929"/>
            <a:chExt cx="1453443" cy="560021"/>
          </a:xfrm>
        </p:grpSpPr>
        <p:sp>
          <p:nvSpPr>
            <p:cNvPr id="4" name="สี่เหลี่ยมผืนผ้า 3">
              <a:extLst>
                <a:ext uri="{FF2B5EF4-FFF2-40B4-BE49-F238E27FC236}">
                  <a16:creationId xmlns:a16="http://schemas.microsoft.com/office/drawing/2014/main" id="{58954940-49FC-4F59-8CE8-C36279B2842D}"/>
                </a:ext>
              </a:extLst>
            </p:cNvPr>
            <p:cNvSpPr/>
            <p:nvPr/>
          </p:nvSpPr>
          <p:spPr>
            <a:xfrm>
              <a:off x="2975481" y="5320929"/>
              <a:ext cx="137569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m</a:t>
              </a:r>
              <a:r>
                <a:rPr lang="en-US" sz="1400" baseline="-25000" dirty="0">
                  <a:solidFill>
                    <a:srgbClr val="FF0000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0</a:t>
              </a:r>
              <a:r>
                <a:rPr lang="en-US" sz="1400" dirty="0">
                  <a:solidFill>
                    <a:srgbClr val="FF0000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 </a:t>
              </a:r>
              <a:r>
                <a:rPr lang="th-TH" sz="1400" dirty="0">
                  <a:solidFill>
                    <a:srgbClr val="FF0000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เป็นจำนวนตัวแปรต้น</a:t>
              </a:r>
            </a:p>
          </p:txBody>
        </p:sp>
        <p:sp>
          <p:nvSpPr>
            <p:cNvPr id="8" name="สี่เหลี่ยมผืนผ้า 7">
              <a:extLst>
                <a:ext uri="{FF2B5EF4-FFF2-40B4-BE49-F238E27FC236}">
                  <a16:creationId xmlns:a16="http://schemas.microsoft.com/office/drawing/2014/main" id="{259438BD-1E48-4565-B23F-67FC6D26755B}"/>
                </a:ext>
              </a:extLst>
            </p:cNvPr>
            <p:cNvSpPr/>
            <p:nvPr/>
          </p:nvSpPr>
          <p:spPr>
            <a:xfrm>
              <a:off x="3006740" y="5542396"/>
              <a:ext cx="1422184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th-TH" sz="1600" dirty="0">
                  <a:solidFill>
                    <a:srgbClr val="000066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จำนวนมิติข้อมูลขาเข้า</a:t>
              </a:r>
              <a:endParaRPr lang="th-TH" sz="1600" dirty="0"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</p:grpSp>
      <p:sp>
        <p:nvSpPr>
          <p:cNvPr id="9" name="สี่เหลี่ยมผืนผ้า 8">
            <a:extLst>
              <a:ext uri="{FF2B5EF4-FFF2-40B4-BE49-F238E27FC236}">
                <a16:creationId xmlns:a16="http://schemas.microsoft.com/office/drawing/2014/main" id="{B9276462-D0E3-4E9D-8012-93F26FE6DDC9}"/>
              </a:ext>
            </a:extLst>
          </p:cNvPr>
          <p:cNvSpPr/>
          <p:nvPr/>
        </p:nvSpPr>
        <p:spPr>
          <a:xfrm>
            <a:off x="5053276" y="1229274"/>
            <a:ext cx="1527982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m</a:t>
            </a:r>
            <a:r>
              <a:rPr lang="en-US" sz="1400" baseline="-25000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1</a:t>
            </a:r>
            <a:r>
              <a:rPr lang="en-US" sz="1400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 </a:t>
            </a:r>
            <a:r>
              <a:rPr lang="th-TH" sz="1400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เป็นจำนวนกลุ่มที่แบ่ง </a:t>
            </a:r>
          </a:p>
          <a:p>
            <a:pPr algn="ctr"/>
            <a:r>
              <a:rPr lang="th-TH" sz="1600" dirty="0">
                <a:solidFill>
                  <a:srgbClr val="000066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จำนวนมิติของค่าขาออก</a:t>
            </a:r>
            <a:endParaRPr lang="th-TH" sz="16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cxnSp>
        <p:nvCxnSpPr>
          <p:cNvPr id="11" name="ลูกศรเชื่อมต่อแบบตรง 10">
            <a:extLst>
              <a:ext uri="{FF2B5EF4-FFF2-40B4-BE49-F238E27FC236}">
                <a16:creationId xmlns:a16="http://schemas.microsoft.com/office/drawing/2014/main" id="{9E809C34-2777-47A4-8208-E2319B324AC8}"/>
              </a:ext>
            </a:extLst>
          </p:cNvPr>
          <p:cNvCxnSpPr>
            <a:cxnSpLocks/>
          </p:cNvCxnSpPr>
          <p:nvPr/>
        </p:nvCxnSpPr>
        <p:spPr>
          <a:xfrm flipH="1">
            <a:off x="4665136" y="1737106"/>
            <a:ext cx="535514" cy="3674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ลูกศรเชื่อมต่อแบบตรง 15">
            <a:extLst>
              <a:ext uri="{FF2B5EF4-FFF2-40B4-BE49-F238E27FC236}">
                <a16:creationId xmlns:a16="http://schemas.microsoft.com/office/drawing/2014/main" id="{EB478F3F-9DD4-48F2-8092-A9A4127BE077}"/>
              </a:ext>
            </a:extLst>
          </p:cNvPr>
          <p:cNvCxnSpPr>
            <a:cxnSpLocks/>
          </p:cNvCxnSpPr>
          <p:nvPr/>
        </p:nvCxnSpPr>
        <p:spPr>
          <a:xfrm flipH="1">
            <a:off x="5310433" y="1737106"/>
            <a:ext cx="1269733" cy="2964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กลุ่ม 26">
            <a:extLst>
              <a:ext uri="{FF2B5EF4-FFF2-40B4-BE49-F238E27FC236}">
                <a16:creationId xmlns:a16="http://schemas.microsoft.com/office/drawing/2014/main" id="{E3B02833-34B0-4192-89E4-776AF85AA522}"/>
              </a:ext>
            </a:extLst>
          </p:cNvPr>
          <p:cNvGrpSpPr/>
          <p:nvPr/>
        </p:nvGrpSpPr>
        <p:grpSpPr>
          <a:xfrm>
            <a:off x="6647376" y="1204849"/>
            <a:ext cx="3154078" cy="624570"/>
            <a:chOff x="6647376" y="1204849"/>
            <a:chExt cx="3154078" cy="624570"/>
          </a:xfrm>
        </p:grpSpPr>
        <p:sp>
          <p:nvSpPr>
            <p:cNvPr id="14" name="สี่เหลี่ยมผืนผ้า 13">
              <a:extLst>
                <a:ext uri="{FF2B5EF4-FFF2-40B4-BE49-F238E27FC236}">
                  <a16:creationId xmlns:a16="http://schemas.microsoft.com/office/drawing/2014/main" id="{6F51DAA7-EC84-4C03-9AF8-2763057C4BE7}"/>
                </a:ext>
              </a:extLst>
            </p:cNvPr>
            <p:cNvSpPr/>
            <p:nvPr/>
          </p:nvSpPr>
          <p:spPr>
            <a:xfrm>
              <a:off x="6647376" y="1213866"/>
              <a:ext cx="1184940" cy="61555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th-TH" sz="1400" dirty="0">
                  <a:solidFill>
                    <a:srgbClr val="FF0000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อา</a:t>
              </a:r>
              <a:r>
                <a:rPr lang="th-TH" sz="1400" dirty="0" err="1">
                  <a:solidFill>
                    <a:srgbClr val="FF0000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เรย์</a:t>
              </a:r>
              <a:r>
                <a:rPr lang="th-TH" sz="1400" dirty="0">
                  <a:solidFill>
                    <a:srgbClr val="FF0000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ค่าน้ำหนัก </a:t>
              </a:r>
              <a:r>
                <a:rPr lang="en-US" sz="1400" dirty="0">
                  <a:solidFill>
                    <a:srgbClr val="FF0000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w </a:t>
              </a:r>
              <a:endParaRPr lang="th-TH" sz="1400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  <a:p>
              <a:pPr algn="ctr"/>
              <a:r>
                <a:rPr lang="th-TH" sz="1400" dirty="0">
                  <a:solidFill>
                    <a:srgbClr val="FF0000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มีขนาดเป็น </a:t>
              </a:r>
              <a:r>
                <a:rPr lang="en-US" sz="1400" dirty="0">
                  <a:solidFill>
                    <a:srgbClr val="FF0000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m</a:t>
              </a:r>
              <a:r>
                <a:rPr lang="en-US" sz="1400" baseline="-25000" dirty="0">
                  <a:solidFill>
                    <a:srgbClr val="FF0000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0</a:t>
              </a:r>
              <a:r>
                <a:rPr lang="en-US" sz="1400" dirty="0">
                  <a:solidFill>
                    <a:srgbClr val="FF0000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×m</a:t>
              </a:r>
              <a:r>
                <a:rPr lang="en-US" sz="1400" baseline="-25000" dirty="0">
                  <a:solidFill>
                    <a:srgbClr val="FF0000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1</a:t>
              </a:r>
              <a:r>
                <a:rPr lang="en-US" sz="2000" dirty="0">
                  <a:solidFill>
                    <a:srgbClr val="000066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 </a:t>
              </a:r>
              <a:endParaRPr lang="th-TH" sz="2000" dirty="0"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  <p:sp>
          <p:nvSpPr>
            <p:cNvPr id="17" name="สี่เหลี่ยมผืนผ้า 16">
              <a:extLst>
                <a:ext uri="{FF2B5EF4-FFF2-40B4-BE49-F238E27FC236}">
                  <a16:creationId xmlns:a16="http://schemas.microsoft.com/office/drawing/2014/main" id="{1C30C632-F3C4-484B-9398-C60CC5EB8815}"/>
                </a:ext>
              </a:extLst>
            </p:cNvPr>
            <p:cNvSpPr/>
            <p:nvPr/>
          </p:nvSpPr>
          <p:spPr>
            <a:xfrm>
              <a:off x="7723641" y="1204849"/>
              <a:ext cx="2077813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th-TH" sz="1600" dirty="0">
                  <a:solidFill>
                    <a:srgbClr val="000066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ทำหน้าที่เป็นตัวเปลี่ยน</a:t>
              </a:r>
            </a:p>
            <a:p>
              <a:pPr algn="ctr"/>
              <a:r>
                <a:rPr lang="th-TH" sz="1600" dirty="0">
                  <a:solidFill>
                    <a:srgbClr val="000066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ถ่ายระหว่างข้อมูลขาเข้ากับขาออก</a:t>
              </a:r>
              <a:endParaRPr lang="th-TH" sz="1600" dirty="0"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</p:grpSp>
      <p:sp>
        <p:nvSpPr>
          <p:cNvPr id="5" name="สี่เหลี่ยมผืนผ้า 4">
            <a:extLst>
              <a:ext uri="{FF2B5EF4-FFF2-40B4-BE49-F238E27FC236}">
                <a16:creationId xmlns:a16="http://schemas.microsoft.com/office/drawing/2014/main" id="{DC755B4D-0D82-453A-9EC1-DA249A9B0581}"/>
              </a:ext>
            </a:extLst>
          </p:cNvPr>
          <p:cNvSpPr/>
          <p:nvPr/>
        </p:nvSpPr>
        <p:spPr>
          <a:xfrm>
            <a:off x="3160831" y="734146"/>
            <a:ext cx="554510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b="1" dirty="0">
                <a:solidFill>
                  <a:srgbClr val="00206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การคำนวณหาค่า </a:t>
            </a:r>
            <a:r>
              <a:rPr lang="en-US" b="1" dirty="0">
                <a:solidFill>
                  <a:srgbClr val="00206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a </a:t>
            </a:r>
            <a:r>
              <a:rPr lang="th-TH" b="1" dirty="0">
                <a:solidFill>
                  <a:srgbClr val="00206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อาจเขียนในรูปของการคูณ</a:t>
            </a:r>
            <a:r>
              <a:rPr lang="th-TH" b="1" dirty="0" err="1">
                <a:solidFill>
                  <a:srgbClr val="00206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เมทริกซ์</a:t>
            </a:r>
            <a:endParaRPr lang="th-TH" b="1" dirty="0">
              <a:solidFill>
                <a:srgbClr val="00206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cxnSp>
        <p:nvCxnSpPr>
          <p:cNvPr id="31" name="ลูกศรเชื่อมต่อแบบตรง 30">
            <a:extLst>
              <a:ext uri="{FF2B5EF4-FFF2-40B4-BE49-F238E27FC236}">
                <a16:creationId xmlns:a16="http://schemas.microsoft.com/office/drawing/2014/main" id="{0F2BD6EE-5C98-4547-95C5-AA32035D76FD}"/>
              </a:ext>
            </a:extLst>
          </p:cNvPr>
          <p:cNvCxnSpPr>
            <a:cxnSpLocks/>
          </p:cNvCxnSpPr>
          <p:nvPr/>
        </p:nvCxnSpPr>
        <p:spPr>
          <a:xfrm flipH="1">
            <a:off x="2911505" y="3429000"/>
            <a:ext cx="249326" cy="158749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กลุ่ม 36">
            <a:extLst>
              <a:ext uri="{FF2B5EF4-FFF2-40B4-BE49-F238E27FC236}">
                <a16:creationId xmlns:a16="http://schemas.microsoft.com/office/drawing/2014/main" id="{ACCD96C2-E3D5-4BC7-8F1E-D1D17DC67434}"/>
              </a:ext>
            </a:extLst>
          </p:cNvPr>
          <p:cNvGrpSpPr/>
          <p:nvPr/>
        </p:nvGrpSpPr>
        <p:grpSpPr>
          <a:xfrm>
            <a:off x="-1800485" y="5084697"/>
            <a:ext cx="6674114" cy="1816280"/>
            <a:chOff x="-1800485" y="5084697"/>
            <a:chExt cx="6674114" cy="1816280"/>
          </a:xfrm>
        </p:grpSpPr>
        <p:grpSp>
          <p:nvGrpSpPr>
            <p:cNvPr id="35" name="กลุ่ม 34">
              <a:extLst>
                <a:ext uri="{FF2B5EF4-FFF2-40B4-BE49-F238E27FC236}">
                  <a16:creationId xmlns:a16="http://schemas.microsoft.com/office/drawing/2014/main" id="{64E5DAE8-3FC5-4B41-BF94-ADA15921AC68}"/>
                </a:ext>
              </a:extLst>
            </p:cNvPr>
            <p:cNvGrpSpPr/>
            <p:nvPr/>
          </p:nvGrpSpPr>
          <p:grpSpPr>
            <a:xfrm>
              <a:off x="-1800485" y="5084697"/>
              <a:ext cx="6674114" cy="1773303"/>
              <a:chOff x="-1827514" y="5084697"/>
              <a:chExt cx="6674114" cy="1773303"/>
            </a:xfrm>
          </p:grpSpPr>
          <p:grpSp>
            <p:nvGrpSpPr>
              <p:cNvPr id="33" name="กลุ่ม 32">
                <a:extLst>
                  <a:ext uri="{FF2B5EF4-FFF2-40B4-BE49-F238E27FC236}">
                    <a16:creationId xmlns:a16="http://schemas.microsoft.com/office/drawing/2014/main" id="{41634EC0-2A7F-4C9F-9396-593F4FB1D9A1}"/>
                  </a:ext>
                </a:extLst>
              </p:cNvPr>
              <p:cNvGrpSpPr/>
              <p:nvPr/>
            </p:nvGrpSpPr>
            <p:grpSpPr>
              <a:xfrm>
                <a:off x="-1827514" y="5084697"/>
                <a:ext cx="6674114" cy="1577153"/>
                <a:chOff x="-1827514" y="5084697"/>
                <a:chExt cx="6674114" cy="1577153"/>
              </a:xfrm>
            </p:grpSpPr>
            <p:pic>
              <p:nvPicPr>
                <p:cNvPr id="19" name="รูปภาพ 18">
                  <a:extLst>
                    <a:ext uri="{FF2B5EF4-FFF2-40B4-BE49-F238E27FC236}">
                      <a16:creationId xmlns:a16="http://schemas.microsoft.com/office/drawing/2014/main" id="{0BA6701B-AC39-4203-B8CC-4605054FD49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31132" y="5882727"/>
                  <a:ext cx="2295845" cy="676369"/>
                </a:xfrm>
                <a:prstGeom prst="rect">
                  <a:avLst/>
                </a:prstGeom>
              </p:spPr>
            </p:pic>
            <p:pic>
              <p:nvPicPr>
                <p:cNvPr id="29" name="รูปภาพ 28">
                  <a:extLst>
                    <a:ext uri="{FF2B5EF4-FFF2-40B4-BE49-F238E27FC236}">
                      <a16:creationId xmlns:a16="http://schemas.microsoft.com/office/drawing/2014/main" id="{736CB9A3-20CE-49E6-94A6-82DECFC3FBE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402226" y="5084697"/>
                  <a:ext cx="2444374" cy="1577153"/>
                </a:xfrm>
                <a:prstGeom prst="rect">
                  <a:avLst/>
                </a:prstGeom>
              </p:spPr>
            </p:pic>
            <p:sp>
              <p:nvSpPr>
                <p:cNvPr id="21" name="สี่เหลี่ยมผืนผ้า 20">
                  <a:extLst>
                    <a:ext uri="{FF2B5EF4-FFF2-40B4-BE49-F238E27FC236}">
                      <a16:creationId xmlns:a16="http://schemas.microsoft.com/office/drawing/2014/main" id="{C7B66661-6670-4E5C-8987-D77F1C1F7800}"/>
                    </a:ext>
                  </a:extLst>
                </p:cNvPr>
                <p:cNvSpPr/>
                <p:nvPr/>
              </p:nvSpPr>
              <p:spPr>
                <a:xfrm>
                  <a:off x="-1827514" y="5250008"/>
                  <a:ext cx="6096000" cy="584775"/>
                </a:xfrm>
                <a:prstGeom prst="rect">
                  <a:avLst/>
                </a:prstGeom>
              </p:spPr>
              <p:txBody>
                <a:bodyPr>
                  <a:spAutoFit/>
                </a:bodyPr>
                <a:lstStyle/>
                <a:p>
                  <a:pPr algn="ctr"/>
                  <a:r>
                    <a:rPr lang="en-US" sz="1600" dirty="0">
                      <a:solidFill>
                        <a:srgbClr val="FF0000"/>
                      </a:solidFill>
                      <a:latin typeface="TH Sarabun New" panose="020B0500040200020003" pitchFamily="34" charset="-34"/>
                      <a:cs typeface="TH Sarabun New" panose="020B0500040200020003" pitchFamily="34" charset="-34"/>
                    </a:rPr>
                    <a:t>a </a:t>
                  </a:r>
                  <a:r>
                    <a:rPr lang="th-TH" sz="1600" dirty="0">
                      <a:solidFill>
                        <a:srgbClr val="FF0000"/>
                      </a:solidFill>
                      <a:latin typeface="TH Sarabun New" panose="020B0500040200020003" pitchFamily="34" charset="-34"/>
                      <a:cs typeface="TH Sarabun New" panose="020B0500040200020003" pitchFamily="34" charset="-34"/>
                    </a:rPr>
                    <a:t>และ </a:t>
                  </a:r>
                  <a:r>
                    <a:rPr lang="en-US" sz="1600" dirty="0">
                      <a:solidFill>
                        <a:srgbClr val="FF0000"/>
                      </a:solidFill>
                      <a:latin typeface="TH Sarabun New" panose="020B0500040200020003" pitchFamily="34" charset="-34"/>
                      <a:cs typeface="TH Sarabun New" panose="020B0500040200020003" pitchFamily="34" charset="-34"/>
                    </a:rPr>
                    <a:t>x </a:t>
                  </a:r>
                  <a:r>
                    <a:rPr lang="th-TH" sz="1600" dirty="0">
                      <a:solidFill>
                        <a:srgbClr val="FF0000"/>
                      </a:solidFill>
                      <a:latin typeface="TH Sarabun New" panose="020B0500040200020003" pitchFamily="34" charset="-34"/>
                      <a:cs typeface="TH Sarabun New" panose="020B0500040200020003" pitchFamily="34" charset="-34"/>
                    </a:rPr>
                    <a:t>เป็นข้อมูลหลายค่าหลายตัวแปร</a:t>
                  </a:r>
                </a:p>
                <a:p>
                  <a:pPr algn="ctr"/>
                  <a:r>
                    <a:rPr lang="th-TH" sz="1600" dirty="0">
                      <a:solidFill>
                        <a:srgbClr val="FF0000"/>
                      </a:solidFill>
                      <a:latin typeface="TH Sarabun New" panose="020B0500040200020003" pitchFamily="34" charset="-34"/>
                      <a:cs typeface="TH Sarabun New" panose="020B0500040200020003" pitchFamily="34" charset="-34"/>
                    </a:rPr>
                    <a:t> ดังนั้นจึงอยู่ในรูปของอา</a:t>
                  </a:r>
                  <a:r>
                    <a:rPr lang="th-TH" sz="1600" dirty="0" err="1">
                      <a:solidFill>
                        <a:srgbClr val="FF0000"/>
                      </a:solidFill>
                      <a:latin typeface="TH Sarabun New" panose="020B0500040200020003" pitchFamily="34" charset="-34"/>
                      <a:cs typeface="TH Sarabun New" panose="020B0500040200020003" pitchFamily="34" charset="-34"/>
                    </a:rPr>
                    <a:t>เรย์ส</a:t>
                  </a:r>
                  <a:r>
                    <a:rPr lang="th-TH" sz="1600" dirty="0">
                      <a:solidFill>
                        <a:srgbClr val="FF0000"/>
                      </a:solidFill>
                      <a:latin typeface="TH Sarabun New" panose="020B0500040200020003" pitchFamily="34" charset="-34"/>
                      <a:cs typeface="TH Sarabun New" panose="020B0500040200020003" pitchFamily="34" charset="-34"/>
                    </a:rPr>
                    <a:t>องมิติ</a:t>
                  </a:r>
                </a:p>
              </p:txBody>
            </p:sp>
          </p:grpSp>
          <p:sp>
            <p:nvSpPr>
              <p:cNvPr id="34" name="สี่เหลี่ยมผืนผ้า 33">
                <a:extLst>
                  <a:ext uri="{FF2B5EF4-FFF2-40B4-BE49-F238E27FC236}">
                    <a16:creationId xmlns:a16="http://schemas.microsoft.com/office/drawing/2014/main" id="{74E338B6-07C5-4D08-AC35-3C0914AE83B7}"/>
                  </a:ext>
                </a:extLst>
              </p:cNvPr>
              <p:cNvSpPr/>
              <p:nvPr/>
            </p:nvSpPr>
            <p:spPr>
              <a:xfrm>
                <a:off x="0" y="5084697"/>
                <a:ext cx="4846600" cy="1773303"/>
              </a:xfrm>
              <a:prstGeom prst="rect">
                <a:avLst/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th-TH">
                  <a:latin typeface="TH Sarabun New" panose="020B0500040200020003" pitchFamily="34" charset="-34"/>
                  <a:cs typeface="TH Sarabun New" panose="020B0500040200020003" pitchFamily="34" charset="-34"/>
                </a:endParaRPr>
              </a:p>
            </p:txBody>
          </p:sp>
        </p:grpSp>
        <p:sp>
          <p:nvSpPr>
            <p:cNvPr id="36" name="สี่เหลี่ยมผืนผ้า 35">
              <a:extLst>
                <a:ext uri="{FF2B5EF4-FFF2-40B4-BE49-F238E27FC236}">
                  <a16:creationId xmlns:a16="http://schemas.microsoft.com/office/drawing/2014/main" id="{F5819710-BB1D-4AA3-9370-5AD904E92C0E}"/>
                </a:ext>
              </a:extLst>
            </p:cNvPr>
            <p:cNvSpPr/>
            <p:nvPr/>
          </p:nvSpPr>
          <p:spPr>
            <a:xfrm>
              <a:off x="-123066" y="6593200"/>
              <a:ext cx="3876672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th-TH" sz="1400" dirty="0">
                  <a:solidFill>
                    <a:srgbClr val="FF0000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ขนาดของ </a:t>
              </a:r>
              <a:r>
                <a:rPr lang="en-US" sz="1400" dirty="0">
                  <a:solidFill>
                    <a:srgbClr val="FF0000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a, x, w </a:t>
              </a:r>
              <a:r>
                <a:rPr lang="th-TH" sz="1400" dirty="0">
                  <a:solidFill>
                    <a:srgbClr val="FF0000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สอดคล้องกันดี [</a:t>
              </a:r>
              <a:r>
                <a:rPr lang="en-US" sz="1400" dirty="0">
                  <a:solidFill>
                    <a:srgbClr val="FF0000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n,m</a:t>
              </a:r>
              <a:r>
                <a:rPr lang="en-US" sz="1400" baseline="-25000" dirty="0">
                  <a:solidFill>
                    <a:srgbClr val="FF0000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1</a:t>
              </a:r>
              <a:r>
                <a:rPr lang="en-US" sz="1400" dirty="0">
                  <a:solidFill>
                    <a:srgbClr val="FF0000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] = [n,m</a:t>
              </a:r>
              <a:r>
                <a:rPr lang="en-US" sz="1400" baseline="-25000" dirty="0">
                  <a:solidFill>
                    <a:srgbClr val="FF0000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0</a:t>
              </a:r>
              <a:r>
                <a:rPr lang="en-US" sz="1400" dirty="0">
                  <a:solidFill>
                    <a:srgbClr val="FF0000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][m</a:t>
              </a:r>
              <a:r>
                <a:rPr lang="en-US" sz="1400" baseline="-25000" dirty="0">
                  <a:solidFill>
                    <a:srgbClr val="FF0000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0</a:t>
              </a:r>
              <a:r>
                <a:rPr lang="en-US" sz="1400" dirty="0">
                  <a:solidFill>
                    <a:srgbClr val="FF0000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,m</a:t>
              </a:r>
              <a:r>
                <a:rPr lang="en-US" sz="1400" baseline="-25000" dirty="0">
                  <a:solidFill>
                    <a:srgbClr val="FF0000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1</a:t>
              </a:r>
              <a:r>
                <a:rPr lang="en-US" sz="1400" dirty="0">
                  <a:solidFill>
                    <a:srgbClr val="FF0000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]</a:t>
              </a:r>
              <a:endParaRPr lang="th-TH" sz="1400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</p:grpSp>
      <p:grpSp>
        <p:nvGrpSpPr>
          <p:cNvPr id="40" name="กลุ่ม 39">
            <a:extLst>
              <a:ext uri="{FF2B5EF4-FFF2-40B4-BE49-F238E27FC236}">
                <a16:creationId xmlns:a16="http://schemas.microsoft.com/office/drawing/2014/main" id="{7EB847A5-762D-4B27-B9FB-FC92CB09C232}"/>
              </a:ext>
            </a:extLst>
          </p:cNvPr>
          <p:cNvGrpSpPr/>
          <p:nvPr/>
        </p:nvGrpSpPr>
        <p:grpSpPr>
          <a:xfrm>
            <a:off x="5328648" y="5117961"/>
            <a:ext cx="4079342" cy="1738639"/>
            <a:chOff x="5328648" y="5117961"/>
            <a:chExt cx="4079342" cy="1738639"/>
          </a:xfrm>
        </p:grpSpPr>
        <p:pic>
          <p:nvPicPr>
            <p:cNvPr id="20" name="รูปภาพ 19">
              <a:extLst>
                <a:ext uri="{FF2B5EF4-FFF2-40B4-BE49-F238E27FC236}">
                  <a16:creationId xmlns:a16="http://schemas.microsoft.com/office/drawing/2014/main" id="{FD82A1CF-AC71-458E-983C-1F2B3276D99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806168" y="5117961"/>
              <a:ext cx="2601822" cy="1738639"/>
            </a:xfrm>
            <a:prstGeom prst="rect">
              <a:avLst/>
            </a:prstGeom>
          </p:spPr>
        </p:pic>
        <p:sp>
          <p:nvSpPr>
            <p:cNvPr id="38" name="สี่เหลี่ยมผืนผ้า 37">
              <a:extLst>
                <a:ext uri="{FF2B5EF4-FFF2-40B4-BE49-F238E27FC236}">
                  <a16:creationId xmlns:a16="http://schemas.microsoft.com/office/drawing/2014/main" id="{9D2C0FEA-0C28-4D9F-9F0C-1E9EFA3928B1}"/>
                </a:ext>
              </a:extLst>
            </p:cNvPr>
            <p:cNvSpPr/>
            <p:nvPr/>
          </p:nvSpPr>
          <p:spPr>
            <a:xfrm>
              <a:off x="5328648" y="6008131"/>
              <a:ext cx="2824811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b </a:t>
              </a:r>
              <a:r>
                <a:rPr lang="th-TH" sz="1600" dirty="0">
                  <a:solidFill>
                    <a:srgbClr val="FF0000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เป็นอา</a:t>
              </a:r>
              <a:r>
                <a:rPr lang="th-TH" sz="1600" dirty="0" err="1">
                  <a:solidFill>
                    <a:srgbClr val="FF0000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เรย์ห</a:t>
              </a:r>
              <a:r>
                <a:rPr lang="th-TH" sz="1600" dirty="0">
                  <a:solidFill>
                    <a:srgbClr val="FF0000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นึ่งมิติ</a:t>
              </a:r>
            </a:p>
            <a:p>
              <a:pPr algn="ctr"/>
              <a:r>
                <a:rPr lang="th-TH" sz="1600" dirty="0">
                  <a:solidFill>
                    <a:srgbClr val="FF0000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เวลานำมาบวกกันจะเท่ากับเป็นการบวกทุกแถว </a:t>
              </a:r>
            </a:p>
            <a:p>
              <a:pPr algn="ctr"/>
              <a:r>
                <a:rPr lang="th-TH" sz="1600" dirty="0">
                  <a:solidFill>
                    <a:srgbClr val="FF0000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ตามคุณสมบัติของอา</a:t>
              </a:r>
              <a:r>
                <a:rPr lang="th-TH" sz="1600" dirty="0" err="1">
                  <a:solidFill>
                    <a:srgbClr val="FF0000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เรย์</a:t>
              </a:r>
              <a:endParaRPr lang="th-TH" sz="1600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</p:grpSp>
      <p:sp>
        <p:nvSpPr>
          <p:cNvPr id="39" name="สี่เหลี่ยมผืนผ้า 38">
            <a:extLst>
              <a:ext uri="{FF2B5EF4-FFF2-40B4-BE49-F238E27FC236}">
                <a16:creationId xmlns:a16="http://schemas.microsoft.com/office/drawing/2014/main" id="{83039C18-6657-43AA-9FE6-9858A9818140}"/>
              </a:ext>
            </a:extLst>
          </p:cNvPr>
          <p:cNvSpPr/>
          <p:nvPr/>
        </p:nvSpPr>
        <p:spPr>
          <a:xfrm>
            <a:off x="5310433" y="5062656"/>
            <a:ext cx="4283545" cy="1795344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cxnSp>
        <p:nvCxnSpPr>
          <p:cNvPr id="42" name="ลูกศรเชื่อมต่อแบบตรง 41">
            <a:extLst>
              <a:ext uri="{FF2B5EF4-FFF2-40B4-BE49-F238E27FC236}">
                <a16:creationId xmlns:a16="http://schemas.microsoft.com/office/drawing/2014/main" id="{FCF3E090-8E97-4A67-8C8D-367836424462}"/>
              </a:ext>
            </a:extLst>
          </p:cNvPr>
          <p:cNvCxnSpPr/>
          <p:nvPr/>
        </p:nvCxnSpPr>
        <p:spPr>
          <a:xfrm>
            <a:off x="7000875" y="3352800"/>
            <a:ext cx="194174" cy="1594672"/>
          </a:xfrm>
          <a:prstGeom prst="straightConnector1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กลุ่ม 45">
            <a:extLst>
              <a:ext uri="{FF2B5EF4-FFF2-40B4-BE49-F238E27FC236}">
                <a16:creationId xmlns:a16="http://schemas.microsoft.com/office/drawing/2014/main" id="{A4E37F07-3B06-44E5-84BE-358A502E99E4}"/>
              </a:ext>
            </a:extLst>
          </p:cNvPr>
          <p:cNvGrpSpPr/>
          <p:nvPr/>
        </p:nvGrpSpPr>
        <p:grpSpPr>
          <a:xfrm>
            <a:off x="6580166" y="2590800"/>
            <a:ext cx="6096000" cy="1594672"/>
            <a:chOff x="6580166" y="2590800"/>
            <a:chExt cx="6096000" cy="1594672"/>
          </a:xfrm>
        </p:grpSpPr>
        <p:sp>
          <p:nvSpPr>
            <p:cNvPr id="43" name="สี่เหลี่ยมผืนผ้า 42">
              <a:extLst>
                <a:ext uri="{FF2B5EF4-FFF2-40B4-BE49-F238E27FC236}">
                  <a16:creationId xmlns:a16="http://schemas.microsoft.com/office/drawing/2014/main" id="{25FA83D0-44C9-4280-96ED-CD9052077257}"/>
                </a:ext>
              </a:extLst>
            </p:cNvPr>
            <p:cNvSpPr/>
            <p:nvPr/>
          </p:nvSpPr>
          <p:spPr>
            <a:xfrm>
              <a:off x="6580166" y="2724288"/>
              <a:ext cx="6096000" cy="646331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ctr"/>
              <a:r>
                <a:rPr lang="th-TH" sz="1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เมื่อได้ค่า </a:t>
              </a:r>
              <a:r>
                <a:rPr lang="en-US" sz="1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a </a:t>
              </a:r>
              <a:r>
                <a:rPr lang="th-TH" sz="1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แล้วก็ดูว่าค่าไหนหลักไหนในแต่ละแถวมีค่ามากสุด</a:t>
              </a:r>
            </a:p>
            <a:p>
              <a:pPr algn="ctr"/>
              <a:r>
                <a:rPr lang="th-TH" sz="1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 คำตอบก็คือกลุ่มนั้นสำหรับในแถวนั้น</a:t>
              </a:r>
            </a:p>
          </p:txBody>
        </p:sp>
        <p:sp>
          <p:nvSpPr>
            <p:cNvPr id="44" name="สี่เหลี่ยมผืนผ้า 43">
              <a:extLst>
                <a:ext uri="{FF2B5EF4-FFF2-40B4-BE49-F238E27FC236}">
                  <a16:creationId xmlns:a16="http://schemas.microsoft.com/office/drawing/2014/main" id="{BBD59740-DCF3-424D-8999-B9C81A59305F}"/>
                </a:ext>
              </a:extLst>
            </p:cNvPr>
            <p:cNvSpPr/>
            <p:nvPr/>
          </p:nvSpPr>
          <p:spPr>
            <a:xfrm>
              <a:off x="7843686" y="3365274"/>
              <a:ext cx="3568959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th-TH" sz="1600" dirty="0" err="1">
                  <a:solidFill>
                    <a:srgbClr val="000066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ไพธอน</a:t>
              </a:r>
              <a:r>
                <a:rPr lang="th-TH" sz="1600" dirty="0">
                  <a:solidFill>
                    <a:srgbClr val="000066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ใช้ .</a:t>
              </a:r>
              <a:r>
                <a:rPr lang="en-US" sz="1600" dirty="0">
                  <a:solidFill>
                    <a:srgbClr val="000066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argmax </a:t>
              </a:r>
              <a:r>
                <a:rPr lang="th-TH" sz="1600" dirty="0">
                  <a:solidFill>
                    <a:srgbClr val="000066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เพื่อหาว่าแถวไหนมีค่าสูงสุดได้ </a:t>
              </a:r>
            </a:p>
            <a:p>
              <a:pPr algn="ctr"/>
              <a:r>
                <a:rPr lang="th-TH" sz="1600" dirty="0">
                  <a:solidFill>
                    <a:srgbClr val="000066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โดยต้องระบุแกนเป็น </a:t>
              </a:r>
              <a:r>
                <a:rPr lang="en-US" sz="1600" dirty="0">
                  <a:solidFill>
                    <a:srgbClr val="000066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axis=1 </a:t>
              </a:r>
              <a:r>
                <a:rPr lang="th-TH" sz="1600" dirty="0">
                  <a:solidFill>
                    <a:srgbClr val="000066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จะได้ค่าสูงสุดในแต่ละแถว</a:t>
              </a:r>
              <a:endParaRPr lang="th-TH" sz="1600" dirty="0"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  <p:sp>
          <p:nvSpPr>
            <p:cNvPr id="45" name="สี่เหลี่ยมผืนผ้า 44">
              <a:extLst>
                <a:ext uri="{FF2B5EF4-FFF2-40B4-BE49-F238E27FC236}">
                  <a16:creationId xmlns:a16="http://schemas.microsoft.com/office/drawing/2014/main" id="{A458D9D2-81E9-4990-B4A7-EF3EA7C069B5}"/>
                </a:ext>
              </a:extLst>
            </p:cNvPr>
            <p:cNvSpPr/>
            <p:nvPr/>
          </p:nvSpPr>
          <p:spPr>
            <a:xfrm>
              <a:off x="7347289" y="2590800"/>
              <a:ext cx="4589213" cy="1594672"/>
            </a:xfrm>
            <a:prstGeom prst="rect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th-TH"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134665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สี่เหลี่ยมผืนผ้า 1">
            <a:extLst>
              <a:ext uri="{FF2B5EF4-FFF2-40B4-BE49-F238E27FC236}">
                <a16:creationId xmlns:a16="http://schemas.microsoft.com/office/drawing/2014/main" id="{563041D3-88AD-4FCF-9D31-DBA63EBF4D06}"/>
              </a:ext>
            </a:extLst>
          </p:cNvPr>
          <p:cNvSpPr/>
          <p:nvPr/>
        </p:nvSpPr>
        <p:spPr>
          <a:xfrm>
            <a:off x="4683293" y="141983"/>
            <a:ext cx="255871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b="1" dirty="0">
                <a:solidFill>
                  <a:srgbClr val="000066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ซอ</a:t>
            </a:r>
            <a:r>
              <a:rPr lang="th-TH" b="1" dirty="0" err="1">
                <a:solidFill>
                  <a:srgbClr val="000066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ฟต์แม็กซ์</a:t>
            </a:r>
            <a:r>
              <a:rPr lang="th-TH" b="1" dirty="0">
                <a:solidFill>
                  <a:srgbClr val="000066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en-US" b="1" dirty="0">
                <a:solidFill>
                  <a:srgbClr val="000066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(</a:t>
            </a:r>
            <a:r>
              <a:rPr lang="en-US" dirty="0" err="1">
                <a:solidFill>
                  <a:srgbClr val="000066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softmax</a:t>
            </a:r>
            <a:r>
              <a:rPr lang="en-US" dirty="0">
                <a:solidFill>
                  <a:srgbClr val="000066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) </a:t>
            </a:r>
            <a:endParaRPr lang="th-TH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77DF1DD4-FD6A-4816-907F-1C634ADE37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7199" y="1066432"/>
            <a:ext cx="5210902" cy="1000265"/>
          </a:xfrm>
          <a:prstGeom prst="rect">
            <a:avLst/>
          </a:prstGeom>
        </p:spPr>
      </p:pic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4FA49F64-1A84-40B0-874C-A43D281DA6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4153" y="3061960"/>
            <a:ext cx="3143689" cy="1019317"/>
          </a:xfrm>
          <a:prstGeom prst="rect">
            <a:avLst/>
          </a:prstGeom>
        </p:spPr>
      </p:pic>
      <p:sp>
        <p:nvSpPr>
          <p:cNvPr id="6" name="สี่เหลี่ยมผืนผ้า 5">
            <a:extLst>
              <a:ext uri="{FF2B5EF4-FFF2-40B4-BE49-F238E27FC236}">
                <a16:creationId xmlns:a16="http://schemas.microsoft.com/office/drawing/2014/main" id="{98AFAF59-8A77-410A-ABD2-FFFDEDCCD4D6}"/>
              </a:ext>
            </a:extLst>
          </p:cNvPr>
          <p:cNvSpPr/>
          <p:nvPr/>
        </p:nvSpPr>
        <p:spPr>
          <a:xfrm>
            <a:off x="4747549" y="2375268"/>
            <a:ext cx="305885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dirty="0">
                <a:solidFill>
                  <a:srgbClr val="000066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เขียนในรูปของแต่ละค่าได้เป็น</a:t>
            </a:r>
            <a:endParaRPr lang="th-TH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7" name="สี่เหลี่ยมผืนผ้า 6">
            <a:extLst>
              <a:ext uri="{FF2B5EF4-FFF2-40B4-BE49-F238E27FC236}">
                <a16:creationId xmlns:a16="http://schemas.microsoft.com/office/drawing/2014/main" id="{85256E5F-53D0-40C1-A8BD-026109926F9A}"/>
              </a:ext>
            </a:extLst>
          </p:cNvPr>
          <p:cNvSpPr/>
          <p:nvPr/>
        </p:nvSpPr>
        <p:spPr>
          <a:xfrm>
            <a:off x="3843456" y="4253499"/>
            <a:ext cx="48670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dirty="0">
                <a:solidFill>
                  <a:srgbClr val="000066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ฟังก์ชันซอ</a:t>
            </a:r>
            <a:r>
              <a:rPr lang="th-TH" dirty="0" err="1">
                <a:solidFill>
                  <a:srgbClr val="000066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ฟต์แม็กซ์</a:t>
            </a:r>
            <a:r>
              <a:rPr lang="th-TH" dirty="0">
                <a:solidFill>
                  <a:srgbClr val="000066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แต่ละแถวจะบวกกันแล้วได้ 1</a:t>
            </a:r>
            <a:endParaRPr lang="th-TH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8" name="สี่เหลี่ยมผืนผ้า 7">
            <a:extLst>
              <a:ext uri="{FF2B5EF4-FFF2-40B4-BE49-F238E27FC236}">
                <a16:creationId xmlns:a16="http://schemas.microsoft.com/office/drawing/2014/main" id="{F64BC6EB-2AF7-4D5F-B8FB-E73F79B2E7CD}"/>
              </a:ext>
            </a:extLst>
          </p:cNvPr>
          <p:cNvSpPr/>
          <p:nvPr/>
        </p:nvSpPr>
        <p:spPr>
          <a:xfrm>
            <a:off x="4364782" y="4604497"/>
            <a:ext cx="382438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h-TH" dirty="0">
                <a:solidFill>
                  <a:srgbClr val="000066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ใช้แทนค่าความน่าจะเป็นของแต่ละตัว </a:t>
            </a:r>
          </a:p>
          <a:p>
            <a:pPr algn="ctr"/>
            <a:r>
              <a:rPr lang="th-TH" dirty="0">
                <a:solidFill>
                  <a:srgbClr val="000066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ในทำนองเดียวกับซิกม</a:t>
            </a:r>
            <a:r>
              <a:rPr lang="th-TH" dirty="0" err="1">
                <a:solidFill>
                  <a:srgbClr val="000066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อยด์</a:t>
            </a:r>
            <a:endParaRPr lang="th-TH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2D8BB831-65AA-4546-BCDE-BE452756AF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78016" y="5909602"/>
            <a:ext cx="1997918" cy="461665"/>
          </a:xfrm>
          <a:prstGeom prst="rect">
            <a:avLst/>
          </a:prstGeom>
          <a:solidFill>
            <a:srgbClr val="F5F2F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h-TH" altLang="th-TH" sz="1000" b="0" i="0" u="none" strike="noStrike" cap="none" normalizeH="0" baseline="0" dirty="0" err="1">
                <a:ln>
                  <a:noFill/>
                </a:ln>
                <a:solidFill>
                  <a:srgbClr val="0077AA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def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kumimoji="0" lang="th-TH" altLang="th-TH" sz="1000" b="0" i="0" u="none" strike="noStrike" cap="none" normalizeH="0" baseline="0" dirty="0" err="1">
                <a:ln>
                  <a:noFill/>
                </a:ln>
                <a:solidFill>
                  <a:srgbClr val="DD4A68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softmax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(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x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):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th-TH" altLang="th-TH" sz="10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         </a:t>
            </a:r>
            <a:r>
              <a:rPr kumimoji="0" lang="th-TH" altLang="th-TH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exp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_x 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A6E3A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=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kumimoji="0" lang="th-TH" altLang="th-TH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np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.</a:t>
            </a:r>
            <a:r>
              <a:rPr kumimoji="0" lang="th-TH" altLang="th-TH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exp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(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x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.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T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A6E3A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-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x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.</a:t>
            </a:r>
            <a:r>
              <a:rPr kumimoji="0" lang="th-TH" altLang="th-TH" sz="1000" b="0" i="0" u="none" strike="noStrike" cap="none" normalizeH="0" baseline="0" dirty="0" err="1">
                <a:ln>
                  <a:noFill/>
                </a:ln>
                <a:solidFill>
                  <a:srgbClr val="669900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max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(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90055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1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))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th-TH" altLang="th-TH" sz="1000" dirty="0">
                <a:solidFill>
                  <a:srgbClr val="999999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        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kumimoji="0" lang="th-TH" altLang="th-TH" sz="1000" b="0" i="0" u="none" strike="noStrike" cap="none" normalizeH="0" baseline="0" dirty="0" err="1">
                <a:ln>
                  <a:noFill/>
                </a:ln>
                <a:solidFill>
                  <a:srgbClr val="0077AA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return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(</a:t>
            </a:r>
            <a:r>
              <a:rPr kumimoji="0" lang="th-TH" altLang="th-TH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exp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_x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A6E3A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/</a:t>
            </a:r>
            <a:r>
              <a:rPr kumimoji="0" lang="th-TH" altLang="th-TH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exp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_x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.</a:t>
            </a:r>
            <a:r>
              <a:rPr kumimoji="0" lang="th-TH" altLang="th-TH" sz="1000" b="0" i="0" u="none" strike="noStrike" cap="none" normalizeH="0" baseline="0" dirty="0" err="1">
                <a:ln>
                  <a:noFill/>
                </a:ln>
                <a:solidFill>
                  <a:srgbClr val="669900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sum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(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90055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0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)).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T</a:t>
            </a:r>
            <a:r>
              <a:rPr kumimoji="0" lang="th-TH" altLang="th-TH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endParaRPr kumimoji="0" lang="th-TH" altLang="th-TH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0" name="กล่องข้อความ 9">
            <a:extLst>
              <a:ext uri="{FF2B5EF4-FFF2-40B4-BE49-F238E27FC236}">
                <a16:creationId xmlns:a16="http://schemas.microsoft.com/office/drawing/2014/main" id="{D2A3AE5A-6713-45A3-9BBB-219E0FD49B4E}"/>
              </a:ext>
            </a:extLst>
          </p:cNvPr>
          <p:cNvSpPr txBox="1"/>
          <p:nvPr/>
        </p:nvSpPr>
        <p:spPr>
          <a:xfrm>
            <a:off x="4566573" y="828675"/>
            <a:ext cx="2423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.</a:t>
            </a:r>
            <a:endParaRPr lang="th-TH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1" name="สี่เหลี่ยมผืนผ้า 10">
            <a:extLst>
              <a:ext uri="{FF2B5EF4-FFF2-40B4-BE49-F238E27FC236}">
                <a16:creationId xmlns:a16="http://schemas.microsoft.com/office/drawing/2014/main" id="{5E1AA408-5F7E-4AB0-AA88-9A7EA5816D1F}"/>
              </a:ext>
            </a:extLst>
          </p:cNvPr>
          <p:cNvSpPr/>
          <p:nvPr/>
        </p:nvSpPr>
        <p:spPr>
          <a:xfrm>
            <a:off x="3047997" y="590313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1800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( </a:t>
            </a:r>
            <a:r>
              <a:rPr lang="th-TH" sz="1800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ใช้แทนค่าความน่าจะเป็นแบบหลายกลุ่ม</a:t>
            </a:r>
            <a:r>
              <a:rPr lang="en-US" sz="1800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)</a:t>
            </a:r>
            <a:endParaRPr lang="th-TH" sz="1800" dirty="0">
              <a:solidFill>
                <a:srgbClr val="FF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9810100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F5108E52-A842-41AB-B632-AA2A4E6248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2799" y="1363065"/>
            <a:ext cx="3312557" cy="2120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สี่เหลี่ยมผืนผ้า 7">
            <a:extLst>
              <a:ext uri="{FF2B5EF4-FFF2-40B4-BE49-F238E27FC236}">
                <a16:creationId xmlns:a16="http://schemas.microsoft.com/office/drawing/2014/main" id="{E2592A6D-446E-4E58-9FB5-66D5DA5BC44C}"/>
              </a:ext>
            </a:extLst>
          </p:cNvPr>
          <p:cNvSpPr/>
          <p:nvPr/>
        </p:nvSpPr>
        <p:spPr>
          <a:xfrm>
            <a:off x="6021784" y="234482"/>
            <a:ext cx="573907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dirty="0">
                <a:solidFill>
                  <a:srgbClr val="000066"/>
                </a:solidFill>
                <a:latin typeface="Helvetica Neue"/>
              </a:rPr>
              <a:t>การแพร่ย้อนกลับเพื่อหาอนุพันธ์ของค่าน้ำหนักและ</a:t>
            </a:r>
            <a:r>
              <a:rPr lang="th-TH" dirty="0" err="1">
                <a:solidFill>
                  <a:srgbClr val="000066"/>
                </a:solidFill>
                <a:latin typeface="Helvetica Neue"/>
              </a:rPr>
              <a:t>ไบแอส</a:t>
            </a:r>
            <a:endParaRPr lang="th-TH" dirty="0"/>
          </a:p>
        </p:txBody>
      </p:sp>
      <p:cxnSp>
        <p:nvCxnSpPr>
          <p:cNvPr id="10" name="ตัวเชื่อมต่อตรง 9">
            <a:extLst>
              <a:ext uri="{FF2B5EF4-FFF2-40B4-BE49-F238E27FC236}">
                <a16:creationId xmlns:a16="http://schemas.microsoft.com/office/drawing/2014/main" id="{AC490A11-6FB8-4603-BECA-DD52719360C9}"/>
              </a:ext>
            </a:extLst>
          </p:cNvPr>
          <p:cNvCxnSpPr/>
          <p:nvPr/>
        </p:nvCxnSpPr>
        <p:spPr>
          <a:xfrm>
            <a:off x="5267325" y="0"/>
            <a:ext cx="0" cy="685800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รูปภาพ 11">
            <a:extLst>
              <a:ext uri="{FF2B5EF4-FFF2-40B4-BE49-F238E27FC236}">
                <a16:creationId xmlns:a16="http://schemas.microsoft.com/office/drawing/2014/main" id="{83C21E06-AD7C-4048-90EA-E9A59865D8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3006" y="757702"/>
            <a:ext cx="2269178" cy="3569437"/>
          </a:xfrm>
          <a:prstGeom prst="rect">
            <a:avLst/>
          </a:prstGeom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CE4992E3-C93C-49F8-96A6-88F0E93FF7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8765" y="4534959"/>
            <a:ext cx="3312555" cy="2120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ลูกศรเชื่อมต่อแบบตรง 13">
            <a:extLst>
              <a:ext uri="{FF2B5EF4-FFF2-40B4-BE49-F238E27FC236}">
                <a16:creationId xmlns:a16="http://schemas.microsoft.com/office/drawing/2014/main" id="{9158B1EA-B6C4-4838-A66B-73934B047D95}"/>
              </a:ext>
            </a:extLst>
          </p:cNvPr>
          <p:cNvCxnSpPr/>
          <p:nvPr/>
        </p:nvCxnSpPr>
        <p:spPr>
          <a:xfrm>
            <a:off x="8963025" y="2457450"/>
            <a:ext cx="219075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ลูกศรเชื่อมต่อแบบตรง 16">
            <a:extLst>
              <a:ext uri="{FF2B5EF4-FFF2-40B4-BE49-F238E27FC236}">
                <a16:creationId xmlns:a16="http://schemas.microsoft.com/office/drawing/2014/main" id="{2FB94F7A-FB66-4840-BE97-DEDF589DA3EE}"/>
              </a:ext>
            </a:extLst>
          </p:cNvPr>
          <p:cNvCxnSpPr>
            <a:cxnSpLocks/>
          </p:cNvCxnSpPr>
          <p:nvPr/>
        </p:nvCxnSpPr>
        <p:spPr>
          <a:xfrm flipH="1">
            <a:off x="8310296" y="3929596"/>
            <a:ext cx="871804" cy="605363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รูปภาพ 17">
            <a:extLst>
              <a:ext uri="{FF2B5EF4-FFF2-40B4-BE49-F238E27FC236}">
                <a16:creationId xmlns:a16="http://schemas.microsoft.com/office/drawing/2014/main" id="{18D44531-3E3A-4A21-A9BA-2A79F50F2B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67126" y="5200578"/>
            <a:ext cx="1914792" cy="1028844"/>
          </a:xfrm>
          <a:prstGeom prst="rect">
            <a:avLst/>
          </a:prstGeom>
        </p:spPr>
      </p:pic>
      <p:sp>
        <p:nvSpPr>
          <p:cNvPr id="19" name="สี่เหลี่ยมผืนผ้า 18">
            <a:extLst>
              <a:ext uri="{FF2B5EF4-FFF2-40B4-BE49-F238E27FC236}">
                <a16:creationId xmlns:a16="http://schemas.microsoft.com/office/drawing/2014/main" id="{7F69AC09-2127-4DBD-9E2A-2EEDE9A8CEE0}"/>
              </a:ext>
            </a:extLst>
          </p:cNvPr>
          <p:cNvSpPr/>
          <p:nvPr/>
        </p:nvSpPr>
        <p:spPr>
          <a:xfrm>
            <a:off x="8805356" y="6352159"/>
            <a:ext cx="328327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2000" dirty="0">
                <a:solidFill>
                  <a:srgbClr val="FF0000"/>
                </a:solidFill>
                <a:latin typeface="Helvetica Neue"/>
              </a:rPr>
              <a:t>นำค่าอนุพันธ์มาใช้ปรับค่าน้ำหนักและ</a:t>
            </a:r>
            <a:r>
              <a:rPr lang="th-TH" sz="2000" dirty="0" err="1">
                <a:solidFill>
                  <a:srgbClr val="FF0000"/>
                </a:solidFill>
                <a:latin typeface="Helvetica Neue"/>
              </a:rPr>
              <a:t>ไบแอส</a:t>
            </a:r>
            <a:endParaRPr lang="th-TH" sz="2000" dirty="0">
              <a:solidFill>
                <a:srgbClr val="FF0000"/>
              </a:solidFill>
            </a:endParaRPr>
          </a:p>
        </p:txBody>
      </p:sp>
      <p:sp>
        <p:nvSpPr>
          <p:cNvPr id="20" name="สี่เหลี่ยมผืนผ้า 19">
            <a:extLst>
              <a:ext uri="{FF2B5EF4-FFF2-40B4-BE49-F238E27FC236}">
                <a16:creationId xmlns:a16="http://schemas.microsoft.com/office/drawing/2014/main" id="{9AA2CB7B-3433-45A3-948B-20577FA5A1A2}"/>
              </a:ext>
            </a:extLst>
          </p:cNvPr>
          <p:cNvSpPr/>
          <p:nvPr/>
        </p:nvSpPr>
        <p:spPr>
          <a:xfrm>
            <a:off x="5849332" y="4062678"/>
            <a:ext cx="180850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2000" dirty="0">
                <a:solidFill>
                  <a:srgbClr val="FF0000"/>
                </a:solidFill>
                <a:latin typeface="Helvetica Neue"/>
              </a:rPr>
              <a:t>แทนลงในกราฟคำนวณ</a:t>
            </a:r>
            <a:endParaRPr lang="th-TH" sz="2000" dirty="0">
              <a:solidFill>
                <a:srgbClr val="FF0000"/>
              </a:solidFill>
            </a:endParaRPr>
          </a:p>
        </p:txBody>
      </p:sp>
      <p:grpSp>
        <p:nvGrpSpPr>
          <p:cNvPr id="22" name="กลุ่ม 21">
            <a:extLst>
              <a:ext uri="{FF2B5EF4-FFF2-40B4-BE49-F238E27FC236}">
                <a16:creationId xmlns:a16="http://schemas.microsoft.com/office/drawing/2014/main" id="{58DA1BE0-0AE9-41C7-9321-F51D0FEABBFF}"/>
              </a:ext>
            </a:extLst>
          </p:cNvPr>
          <p:cNvGrpSpPr/>
          <p:nvPr/>
        </p:nvGrpSpPr>
        <p:grpSpPr>
          <a:xfrm>
            <a:off x="490481" y="1363065"/>
            <a:ext cx="3781953" cy="4621696"/>
            <a:chOff x="730914" y="472036"/>
            <a:chExt cx="3781953" cy="4621696"/>
          </a:xfrm>
        </p:grpSpPr>
        <p:grpSp>
          <p:nvGrpSpPr>
            <p:cNvPr id="11" name="กลุ่ม 10">
              <a:extLst>
                <a:ext uri="{FF2B5EF4-FFF2-40B4-BE49-F238E27FC236}">
                  <a16:creationId xmlns:a16="http://schemas.microsoft.com/office/drawing/2014/main" id="{EF85CF66-C490-401A-8B53-70878E3A1556}"/>
                </a:ext>
              </a:extLst>
            </p:cNvPr>
            <p:cNvGrpSpPr/>
            <p:nvPr/>
          </p:nvGrpSpPr>
          <p:grpSpPr>
            <a:xfrm>
              <a:off x="730914" y="472036"/>
              <a:ext cx="3781953" cy="4621696"/>
              <a:chOff x="1029702" y="472036"/>
              <a:chExt cx="3781953" cy="4621696"/>
            </a:xfrm>
          </p:grpSpPr>
          <p:sp>
            <p:nvSpPr>
              <p:cNvPr id="2" name="สี่เหลี่ยมผืนผ้า 1">
                <a:extLst>
                  <a:ext uri="{FF2B5EF4-FFF2-40B4-BE49-F238E27FC236}">
                    <a16:creationId xmlns:a16="http://schemas.microsoft.com/office/drawing/2014/main" id="{97637B4B-F047-447E-A4ED-A2C6648B7149}"/>
                  </a:ext>
                </a:extLst>
              </p:cNvPr>
              <p:cNvSpPr/>
              <p:nvPr/>
            </p:nvSpPr>
            <p:spPr>
              <a:xfrm>
                <a:off x="2224220" y="472036"/>
                <a:ext cx="1580882" cy="9541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th-TH" b="1" dirty="0">
                    <a:solidFill>
                      <a:srgbClr val="000066"/>
                    </a:solidFill>
                    <a:latin typeface="Helvetica Neue"/>
                  </a:rPr>
                  <a:t>เอนโทรปีไขว้</a:t>
                </a:r>
                <a:br>
                  <a:rPr lang="th-TH" b="1" dirty="0">
                    <a:solidFill>
                      <a:srgbClr val="000066"/>
                    </a:solidFill>
                    <a:latin typeface="Helvetica Neue"/>
                  </a:rPr>
                </a:br>
                <a:r>
                  <a:rPr lang="en-US" b="1" dirty="0">
                    <a:solidFill>
                      <a:srgbClr val="000066"/>
                    </a:solidFill>
                    <a:latin typeface="Helvetica Neue"/>
                  </a:rPr>
                  <a:t>(</a:t>
                </a:r>
                <a:r>
                  <a:rPr lang="th-TH" b="1" dirty="0">
                    <a:solidFill>
                      <a:srgbClr val="000066"/>
                    </a:solidFill>
                    <a:latin typeface="Helvetica Neue"/>
                  </a:rPr>
                  <a:t>แบบกลุ่ม</a:t>
                </a:r>
                <a:r>
                  <a:rPr lang="en-US" b="1" dirty="0">
                    <a:solidFill>
                      <a:srgbClr val="000066"/>
                    </a:solidFill>
                    <a:latin typeface="Helvetica Neue"/>
                  </a:rPr>
                  <a:t>)</a:t>
                </a:r>
                <a:endParaRPr lang="th-TH" b="1" dirty="0"/>
              </a:p>
            </p:txBody>
          </p:sp>
          <p:pic>
            <p:nvPicPr>
              <p:cNvPr id="3" name="รูปภาพ 2">
                <a:extLst>
                  <a:ext uri="{FF2B5EF4-FFF2-40B4-BE49-F238E27FC236}">
                    <a16:creationId xmlns:a16="http://schemas.microsoft.com/office/drawing/2014/main" id="{32DB9A5D-924B-4406-9C51-D72F006B6E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29702" y="1711809"/>
                <a:ext cx="3781953" cy="1857634"/>
              </a:xfrm>
              <a:prstGeom prst="rect">
                <a:avLst/>
              </a:prstGeom>
            </p:spPr>
          </p:pic>
          <p:sp>
            <p:nvSpPr>
              <p:cNvPr id="4" name="สี่เหลี่ยมผืนผ้า 3">
                <a:extLst>
                  <a:ext uri="{FF2B5EF4-FFF2-40B4-BE49-F238E27FC236}">
                    <a16:creationId xmlns:a16="http://schemas.microsoft.com/office/drawing/2014/main" id="{BC7A3668-CC98-4E31-A3B2-8589461BD14E}"/>
                  </a:ext>
                </a:extLst>
              </p:cNvPr>
              <p:cNvSpPr/>
              <p:nvPr/>
            </p:nvSpPr>
            <p:spPr>
              <a:xfrm>
                <a:off x="1322532" y="4076700"/>
                <a:ext cx="338426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800" dirty="0">
                    <a:solidFill>
                      <a:srgbClr val="FF0000"/>
                    </a:solidFill>
                    <a:latin typeface="Helvetica Neue"/>
                  </a:rPr>
                  <a:t> z = </a:t>
                </a:r>
                <a:r>
                  <a:rPr lang="th-TH" sz="1800" dirty="0">
                    <a:solidFill>
                      <a:srgbClr val="FF0000"/>
                    </a:solidFill>
                    <a:latin typeface="Helvetica Neue"/>
                  </a:rPr>
                  <a:t>ค่าคำตอบในรูปของ</a:t>
                </a:r>
                <a:r>
                  <a:rPr lang="th-TH" sz="1800" b="1" dirty="0">
                    <a:solidFill>
                      <a:srgbClr val="FF0000"/>
                    </a:solidFill>
                    <a:latin typeface="Helvetica Neue"/>
                  </a:rPr>
                  <a:t>วัน</a:t>
                </a:r>
                <a:r>
                  <a:rPr lang="th-TH" sz="1800" b="1" dirty="0" err="1">
                    <a:solidFill>
                      <a:srgbClr val="FF0000"/>
                    </a:solidFill>
                    <a:latin typeface="Helvetica Neue"/>
                  </a:rPr>
                  <a:t>ฮ็อต</a:t>
                </a:r>
                <a:r>
                  <a:rPr lang="th-TH" sz="1800" b="1" dirty="0">
                    <a:solidFill>
                      <a:srgbClr val="FF0000"/>
                    </a:solidFill>
                    <a:latin typeface="Helvetica Neue"/>
                  </a:rPr>
                  <a:t> (</a:t>
                </a:r>
                <a:r>
                  <a:rPr lang="en-US" sz="1800" b="1" dirty="0">
                    <a:solidFill>
                      <a:srgbClr val="FF0000"/>
                    </a:solidFill>
                    <a:latin typeface="Helvetica Neue"/>
                  </a:rPr>
                  <a:t>one-hot)</a:t>
                </a:r>
                <a:endParaRPr lang="th-TH" sz="1800" dirty="0">
                  <a:solidFill>
                    <a:srgbClr val="FF0000"/>
                  </a:solidFill>
                </a:endParaRPr>
              </a:p>
            </p:txBody>
          </p:sp>
          <p:cxnSp>
            <p:nvCxnSpPr>
              <p:cNvPr id="6" name="ลูกศรเชื่อมต่อแบบตรง 5">
                <a:extLst>
                  <a:ext uri="{FF2B5EF4-FFF2-40B4-BE49-F238E27FC236}">
                    <a16:creationId xmlns:a16="http://schemas.microsoft.com/office/drawing/2014/main" id="{A75DAF97-E080-4EC9-82B6-2AA9092289AF}"/>
                  </a:ext>
                </a:extLst>
              </p:cNvPr>
              <p:cNvCxnSpPr/>
              <p:nvPr/>
            </p:nvCxnSpPr>
            <p:spPr>
              <a:xfrm flipV="1">
                <a:off x="2924174" y="3352800"/>
                <a:ext cx="180976" cy="7239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Rectangle 2">
                <a:extLst>
                  <a:ext uri="{FF2B5EF4-FFF2-40B4-BE49-F238E27FC236}">
                    <a16:creationId xmlns:a16="http://schemas.microsoft.com/office/drawing/2014/main" id="{C0B30B18-AD3F-4FD1-8CA9-87EA81E506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33549" y="4785955"/>
                <a:ext cx="2562225" cy="307777"/>
              </a:xfrm>
              <a:prstGeom prst="rect">
                <a:avLst/>
              </a:prstGeom>
              <a:solidFill>
                <a:srgbClr val="F5F2F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th-TH" altLang="th-TH" sz="1000" b="0" i="0" u="none" strike="noStrike" cap="none" normalizeH="0" baseline="0" dirty="0" err="1">
                    <a:ln>
                      <a:noFill/>
                    </a:ln>
                    <a:solidFill>
                      <a:srgbClr val="0077AA"/>
                    </a:solidFill>
                    <a:effectLst/>
                    <a:latin typeface="Consolas" panose="020B0609020204030204" pitchFamily="49" charset="0"/>
                  </a:rPr>
                  <a:t>def</a:t>
                </a:r>
                <a:r>
                  <a:rPr kumimoji="0" lang="th-TH" altLang="th-TH" sz="10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 </a:t>
                </a:r>
                <a:r>
                  <a:rPr kumimoji="0" lang="th-TH" altLang="th-TH" sz="1000" b="0" i="0" u="none" strike="noStrike" cap="none" normalizeH="0" baseline="0" dirty="0" err="1">
                    <a:ln>
                      <a:noFill/>
                    </a:ln>
                    <a:solidFill>
                      <a:srgbClr val="DD4A68"/>
                    </a:solidFill>
                    <a:effectLst/>
                    <a:latin typeface="Consolas" panose="020B0609020204030204" pitchFamily="49" charset="0"/>
                  </a:rPr>
                  <a:t>ha</a:t>
                </a:r>
                <a:r>
                  <a:rPr kumimoji="0" lang="th-TH" altLang="th-TH" sz="1000" b="0" i="0" u="none" strike="noStrike" cap="none" normalizeH="0" baseline="0" dirty="0">
                    <a:ln>
                      <a:noFill/>
                    </a:ln>
                    <a:solidFill>
                      <a:srgbClr val="DD4A68"/>
                    </a:solidFill>
                    <a:effectLst/>
                    <a:latin typeface="Consolas" panose="020B0609020204030204" pitchFamily="49" charset="0"/>
                  </a:rPr>
                  <a:t>_1h</a:t>
                </a:r>
                <a:r>
                  <a:rPr kumimoji="0" lang="th-TH" altLang="th-TH" sz="1000" b="0" i="0" u="none" strike="noStrike" cap="none" normalizeH="0" baseline="0" dirty="0">
                    <a:ln>
                      <a:noFill/>
                    </a:ln>
                    <a:solidFill>
                      <a:srgbClr val="999999"/>
                    </a:solidFill>
                    <a:effectLst/>
                    <a:latin typeface="Consolas" panose="020B0609020204030204" pitchFamily="49" charset="0"/>
                  </a:rPr>
                  <a:t>(</a:t>
                </a:r>
                <a:r>
                  <a:rPr kumimoji="0" lang="th-TH" altLang="th-TH" sz="10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z</a:t>
                </a:r>
                <a:r>
                  <a:rPr kumimoji="0" lang="th-TH" altLang="th-TH" sz="1000" b="0" i="0" u="none" strike="noStrike" cap="none" normalizeH="0" baseline="0" dirty="0">
                    <a:ln>
                      <a:noFill/>
                    </a:ln>
                    <a:solidFill>
                      <a:srgbClr val="999999"/>
                    </a:solidFill>
                    <a:effectLst/>
                    <a:latin typeface="Consolas" panose="020B0609020204030204" pitchFamily="49" charset="0"/>
                  </a:rPr>
                  <a:t>,</a:t>
                </a:r>
                <a:r>
                  <a:rPr kumimoji="0" lang="th-TH" altLang="th-TH" sz="10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n</a:t>
                </a:r>
                <a:r>
                  <a:rPr kumimoji="0" lang="th-TH" altLang="th-TH" sz="1000" b="0" i="0" u="none" strike="noStrike" cap="none" normalizeH="0" baseline="0" dirty="0">
                    <a:ln>
                      <a:noFill/>
                    </a:ln>
                    <a:solidFill>
                      <a:srgbClr val="999999"/>
                    </a:solidFill>
                    <a:effectLst/>
                    <a:latin typeface="Consolas" panose="020B0609020204030204" pitchFamily="49" charset="0"/>
                  </a:rPr>
                  <a:t>):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th-TH" altLang="th-TH" sz="1000" dirty="0">
                    <a:solidFill>
                      <a:srgbClr val="999999"/>
                    </a:solidFill>
                    <a:latin typeface="Consolas" panose="020B0609020204030204" pitchFamily="49" charset="0"/>
                  </a:rPr>
                  <a:t>         </a:t>
                </a:r>
                <a:r>
                  <a:rPr kumimoji="0" lang="th-TH" altLang="th-TH" sz="10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 </a:t>
                </a:r>
                <a:r>
                  <a:rPr kumimoji="0" lang="th-TH" altLang="th-TH" sz="1000" b="0" i="0" u="none" strike="noStrike" cap="none" normalizeH="0" baseline="0" dirty="0" err="1">
                    <a:ln>
                      <a:noFill/>
                    </a:ln>
                    <a:solidFill>
                      <a:srgbClr val="0077AA"/>
                    </a:solidFill>
                    <a:effectLst/>
                    <a:latin typeface="Consolas" panose="020B0609020204030204" pitchFamily="49" charset="0"/>
                  </a:rPr>
                  <a:t>return</a:t>
                </a:r>
                <a:r>
                  <a:rPr kumimoji="0" lang="th-TH" altLang="th-TH" sz="10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 </a:t>
                </a:r>
                <a:r>
                  <a:rPr kumimoji="0" lang="th-TH" altLang="th-TH" sz="1000" b="0" i="0" u="none" strike="noStrike" cap="none" normalizeH="0" baseline="0" dirty="0">
                    <a:ln>
                      <a:noFill/>
                    </a:ln>
                    <a:solidFill>
                      <a:srgbClr val="999999"/>
                    </a:solidFill>
                    <a:effectLst/>
                    <a:latin typeface="Consolas" panose="020B0609020204030204" pitchFamily="49" charset="0"/>
                  </a:rPr>
                  <a:t>(</a:t>
                </a:r>
                <a:r>
                  <a:rPr kumimoji="0" lang="th-TH" altLang="th-TH" sz="10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z</a:t>
                </a:r>
                <a:r>
                  <a:rPr kumimoji="0" lang="th-TH" altLang="th-TH" sz="1000" b="0" i="0" u="none" strike="noStrike" cap="none" normalizeH="0" baseline="0" dirty="0">
                    <a:ln>
                      <a:noFill/>
                    </a:ln>
                    <a:solidFill>
                      <a:srgbClr val="999999"/>
                    </a:solidFill>
                    <a:effectLst/>
                    <a:latin typeface="Consolas" panose="020B0609020204030204" pitchFamily="49" charset="0"/>
                  </a:rPr>
                  <a:t>[:,</a:t>
                </a:r>
                <a:r>
                  <a:rPr kumimoji="0" lang="th-TH" altLang="th-TH" sz="1000" b="0" i="0" u="none" strike="noStrike" cap="none" normalizeH="0" baseline="0" dirty="0" err="1">
                    <a:ln>
                      <a:noFill/>
                    </a:ln>
                    <a:solidFill>
                      <a:srgbClr val="990055"/>
                    </a:solidFill>
                    <a:effectLst/>
                    <a:latin typeface="Consolas" panose="020B0609020204030204" pitchFamily="49" charset="0"/>
                  </a:rPr>
                  <a:t>None</a:t>
                </a:r>
                <a:r>
                  <a:rPr kumimoji="0" lang="th-TH" altLang="th-TH" sz="1000" b="0" i="0" u="none" strike="noStrike" cap="none" normalizeH="0" baseline="0" dirty="0">
                    <a:ln>
                      <a:noFill/>
                    </a:ln>
                    <a:solidFill>
                      <a:srgbClr val="999999"/>
                    </a:solidFill>
                    <a:effectLst/>
                    <a:latin typeface="Consolas" panose="020B0609020204030204" pitchFamily="49" charset="0"/>
                  </a:rPr>
                  <a:t>]</a:t>
                </a:r>
                <a:r>
                  <a:rPr kumimoji="0" lang="th-TH" altLang="th-TH" sz="1000" b="0" i="0" u="none" strike="noStrike" cap="none" normalizeH="0" baseline="0" dirty="0">
                    <a:ln>
                      <a:noFill/>
                    </a:ln>
                    <a:solidFill>
                      <a:srgbClr val="9A6E3A"/>
                    </a:solidFill>
                    <a:effectLst/>
                    <a:latin typeface="Consolas" panose="020B0609020204030204" pitchFamily="49" charset="0"/>
                  </a:rPr>
                  <a:t>==</a:t>
                </a:r>
                <a:r>
                  <a:rPr kumimoji="0" lang="th-TH" altLang="th-TH" sz="1000" b="0" i="0" u="none" strike="noStrike" cap="none" normalizeH="0" baseline="0" dirty="0" err="1">
                    <a:ln>
                      <a:noFill/>
                    </a:ln>
                    <a:solidFill>
                      <a:srgbClr val="669900"/>
                    </a:solidFill>
                    <a:effectLst/>
                    <a:latin typeface="Consolas" panose="020B0609020204030204" pitchFamily="49" charset="0"/>
                  </a:rPr>
                  <a:t>range</a:t>
                </a:r>
                <a:r>
                  <a:rPr kumimoji="0" lang="th-TH" altLang="th-TH" sz="1000" b="0" i="0" u="none" strike="noStrike" cap="none" normalizeH="0" baseline="0" dirty="0">
                    <a:ln>
                      <a:noFill/>
                    </a:ln>
                    <a:solidFill>
                      <a:srgbClr val="999999"/>
                    </a:solidFill>
                    <a:effectLst/>
                    <a:latin typeface="Consolas" panose="020B0609020204030204" pitchFamily="49" charset="0"/>
                  </a:rPr>
                  <a:t>(</a:t>
                </a:r>
                <a:r>
                  <a:rPr kumimoji="0" lang="th-TH" altLang="th-TH" sz="10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n</a:t>
                </a:r>
                <a:r>
                  <a:rPr kumimoji="0" lang="th-TH" altLang="th-TH" sz="1000" b="0" i="0" u="none" strike="noStrike" cap="none" normalizeH="0" baseline="0" dirty="0">
                    <a:ln>
                      <a:noFill/>
                    </a:ln>
                    <a:solidFill>
                      <a:srgbClr val="999999"/>
                    </a:solidFill>
                    <a:effectLst/>
                    <a:latin typeface="Consolas" panose="020B0609020204030204" pitchFamily="49" charset="0"/>
                  </a:rPr>
                  <a:t>))</a:t>
                </a:r>
                <a:r>
                  <a:rPr kumimoji="0" lang="th-TH" altLang="th-TH" sz="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 </a:t>
                </a:r>
                <a:endParaRPr kumimoji="0" lang="th-TH" altLang="th-TH" sz="2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21" name="สี่เหลี่ยมผืนผ้า 20">
              <a:extLst>
                <a:ext uri="{FF2B5EF4-FFF2-40B4-BE49-F238E27FC236}">
                  <a16:creationId xmlns:a16="http://schemas.microsoft.com/office/drawing/2014/main" id="{1D38DA2A-157D-4221-B58B-EC2A6C27E494}"/>
                </a:ext>
              </a:extLst>
            </p:cNvPr>
            <p:cNvSpPr/>
            <p:nvPr/>
          </p:nvSpPr>
          <p:spPr>
            <a:xfrm>
              <a:off x="2160191" y="1411439"/>
              <a:ext cx="129234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th-TH" sz="1800" dirty="0">
                  <a:solidFill>
                    <a:srgbClr val="FF0000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คำนวณค่าเสียหาย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806252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สี่เหลี่ยมผืนผ้า 1">
            <a:extLst>
              <a:ext uri="{FF2B5EF4-FFF2-40B4-BE49-F238E27FC236}">
                <a16:creationId xmlns:a16="http://schemas.microsoft.com/office/drawing/2014/main" id="{6FB606C0-9933-4FCD-BC55-68F9F525E869}"/>
              </a:ext>
            </a:extLst>
          </p:cNvPr>
          <p:cNvSpPr/>
          <p:nvPr/>
        </p:nvSpPr>
        <p:spPr>
          <a:xfrm>
            <a:off x="4812636" y="214640"/>
            <a:ext cx="207460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b="1" dirty="0">
                <a:solidFill>
                  <a:srgbClr val="000066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วัน</a:t>
            </a:r>
            <a:r>
              <a:rPr lang="th-TH" b="1" dirty="0" err="1">
                <a:solidFill>
                  <a:srgbClr val="000066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ฮ็อต</a:t>
            </a:r>
            <a:r>
              <a:rPr lang="th-TH" b="1" dirty="0">
                <a:solidFill>
                  <a:srgbClr val="000066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(</a:t>
            </a:r>
            <a:r>
              <a:rPr lang="en-US" b="1" dirty="0">
                <a:solidFill>
                  <a:srgbClr val="000066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one-hot)</a:t>
            </a:r>
            <a:endParaRPr lang="th-TH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3C7B2271-67FD-40CF-BA27-9ED53E0321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71721"/>
            <a:ext cx="12192000" cy="5114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7042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สี่เหลี่ยมผืนผ้า 1">
            <a:extLst>
              <a:ext uri="{FF2B5EF4-FFF2-40B4-BE49-F238E27FC236}">
                <a16:creationId xmlns:a16="http://schemas.microsoft.com/office/drawing/2014/main" id="{1769D478-1563-47D7-9A31-501946E77D3B}"/>
              </a:ext>
            </a:extLst>
          </p:cNvPr>
          <p:cNvSpPr/>
          <p:nvPr/>
        </p:nvSpPr>
        <p:spPr>
          <a:xfrm>
            <a:off x="3516095" y="0"/>
            <a:ext cx="51598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b="1" dirty="0" err="1">
                <a:solidFill>
                  <a:srgbClr val="333333"/>
                </a:solidFill>
                <a:latin typeface="Helvetica Neue"/>
              </a:rPr>
              <a:t>เมทริกซ์</a:t>
            </a:r>
            <a:r>
              <a:rPr lang="th-TH" b="1" dirty="0">
                <a:solidFill>
                  <a:srgbClr val="333333"/>
                </a:solidFill>
                <a:latin typeface="Helvetica Neue"/>
              </a:rPr>
              <a:t>ความสับสน</a:t>
            </a:r>
            <a:r>
              <a:rPr lang="en-US" b="1" dirty="0">
                <a:solidFill>
                  <a:srgbClr val="333333"/>
                </a:solidFill>
                <a:latin typeface="Helvetica Neue"/>
              </a:rPr>
              <a:t> (</a:t>
            </a:r>
            <a:r>
              <a:rPr lang="en-US" b="1" dirty="0"/>
              <a:t>confusion matrix)</a:t>
            </a:r>
            <a:endParaRPr lang="th-TH" dirty="0"/>
          </a:p>
        </p:txBody>
      </p:sp>
      <p:sp>
        <p:nvSpPr>
          <p:cNvPr id="3" name="สี่เหลี่ยมผืนผ้า 2">
            <a:extLst>
              <a:ext uri="{FF2B5EF4-FFF2-40B4-BE49-F238E27FC236}">
                <a16:creationId xmlns:a16="http://schemas.microsoft.com/office/drawing/2014/main" id="{D29665CF-9E3A-4FE1-85C5-EBBE7A220273}"/>
              </a:ext>
            </a:extLst>
          </p:cNvPr>
          <p:cNvSpPr/>
          <p:nvPr/>
        </p:nvSpPr>
        <p:spPr>
          <a:xfrm>
            <a:off x="3048000" y="523220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1800" dirty="0">
                <a:solidFill>
                  <a:srgbClr val="FF0000"/>
                </a:solidFill>
                <a:latin typeface="Helvetica Neue"/>
              </a:rPr>
              <a:t>( </a:t>
            </a:r>
            <a:r>
              <a:rPr lang="th-TH" sz="1800" dirty="0">
                <a:solidFill>
                  <a:srgbClr val="FF0000"/>
                </a:solidFill>
                <a:latin typeface="Helvetica Neue"/>
              </a:rPr>
              <a:t>ตารางที่สร้างขึ้นมาเพื่อสำหรับไว้ดูเทียบว่ามีการทายสับสนระหว่างตัวไหนกับตัวไหน </a:t>
            </a:r>
            <a:r>
              <a:rPr lang="en-US" sz="1800" dirty="0">
                <a:solidFill>
                  <a:srgbClr val="FF0000"/>
                </a:solidFill>
                <a:latin typeface="Helvetica Neue"/>
              </a:rPr>
              <a:t>)</a:t>
            </a:r>
            <a:endParaRPr lang="th-TH" sz="1800" dirty="0">
              <a:solidFill>
                <a:srgbClr val="FF0000"/>
              </a:solidFill>
            </a:endParaRPr>
          </a:p>
        </p:txBody>
      </p:sp>
      <p:sp>
        <p:nvSpPr>
          <p:cNvPr id="4" name="สี่เหลี่ยมผืนผ้า 3">
            <a:extLst>
              <a:ext uri="{FF2B5EF4-FFF2-40B4-BE49-F238E27FC236}">
                <a16:creationId xmlns:a16="http://schemas.microsoft.com/office/drawing/2014/main" id="{DA19BB67-48C1-4E80-9A5C-46C885442D58}"/>
              </a:ext>
            </a:extLst>
          </p:cNvPr>
          <p:cNvSpPr/>
          <p:nvPr/>
        </p:nvSpPr>
        <p:spPr>
          <a:xfrm>
            <a:off x="247962" y="5180617"/>
            <a:ext cx="6096000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th-TH" dirty="0">
                <a:solidFill>
                  <a:srgbClr val="000080"/>
                </a:solidFill>
                <a:latin typeface="Helvetica Neue"/>
              </a:rPr>
              <a:t>แนวตั้งคือคำตอบจริง แนวนอนคือผลที่ทาย ค่าที่อยู่ในแนวทแยงคือที่ทายถูก ไล่จากบนลงล่าง และซ้ายไปขวา จาก 0 ถึง 9 ตามลำดับ</a:t>
            </a:r>
            <a:endParaRPr lang="th-TH" dirty="0"/>
          </a:p>
        </p:txBody>
      </p:sp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DE55AD2A-9152-46B3-AA56-6CCBF7CCDA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130" y="1513076"/>
            <a:ext cx="5863720" cy="3184178"/>
          </a:xfrm>
          <a:prstGeom prst="rect">
            <a:avLst/>
          </a:prstGeom>
        </p:spPr>
      </p:pic>
      <p:sp>
        <p:nvSpPr>
          <p:cNvPr id="6" name="Rectangle 2">
            <a:extLst>
              <a:ext uri="{FF2B5EF4-FFF2-40B4-BE49-F238E27FC236}">
                <a16:creationId xmlns:a16="http://schemas.microsoft.com/office/drawing/2014/main" id="{928CB758-60A1-408A-A0FA-272B506BDC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91611" y="5477585"/>
            <a:ext cx="5352427" cy="461665"/>
          </a:xfrm>
          <a:prstGeom prst="rect">
            <a:avLst/>
          </a:prstGeom>
          <a:solidFill>
            <a:srgbClr val="F5F2F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h-TH" altLang="th-TH" sz="1000" b="0" i="0" u="none" strike="noStrike" cap="none" normalizeH="0" baseline="0" dirty="0" err="1">
                <a:ln>
                  <a:noFill/>
                </a:ln>
                <a:solidFill>
                  <a:srgbClr val="0077AA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th-TH" altLang="th-TH" sz="1000" b="0" i="0" u="none" strike="noStrike" cap="none" normalizeH="0" baseline="0" dirty="0" err="1">
                <a:ln>
                  <a:noFill/>
                </a:ln>
                <a:solidFill>
                  <a:srgbClr val="DD4A68"/>
                </a:solidFill>
                <a:effectLst/>
                <a:latin typeface="Consolas" panose="020B0609020204030204" pitchFamily="49" charset="0"/>
              </a:rPr>
              <a:t>confusion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DD4A68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kumimoji="0" lang="th-TH" altLang="th-TH" sz="1000" b="0" i="0" u="none" strike="noStrike" cap="none" normalizeH="0" baseline="0" dirty="0" err="1">
                <a:ln>
                  <a:noFill/>
                </a:ln>
                <a:solidFill>
                  <a:srgbClr val="DD4A68"/>
                </a:solidFill>
                <a:effectLst/>
                <a:latin typeface="Consolas" panose="020B0609020204030204" pitchFamily="49" charset="0"/>
              </a:rPr>
              <a:t>matrix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z1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z2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th-TH" altLang="th-TH" sz="1000" dirty="0">
                <a:solidFill>
                  <a:srgbClr val="999999"/>
                </a:solidFill>
                <a:latin typeface="Consolas" panose="020B0609020204030204" pitchFamily="49" charset="0"/>
              </a:rPr>
              <a:t>        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n 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A6E3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th-TH" altLang="th-TH" sz="1000" b="0" i="0" u="none" strike="noStrike" cap="none" normalizeH="0" baseline="0" dirty="0" err="1">
                <a:ln>
                  <a:noFill/>
                </a:ln>
                <a:solidFill>
                  <a:srgbClr val="669900"/>
                </a:solidFill>
                <a:effectLst/>
                <a:latin typeface="Consolas" panose="020B0609020204030204" pitchFamily="49" charset="0"/>
              </a:rPr>
              <a:t>max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z1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th-TH" altLang="th-TH" sz="1000" b="0" i="0" u="none" strike="noStrike" cap="none" normalizeH="0" baseline="0" dirty="0" err="1">
                <a:ln>
                  <a:noFill/>
                </a:ln>
                <a:solidFill>
                  <a:srgbClr val="669900"/>
                </a:solidFill>
                <a:effectLst/>
                <a:latin typeface="Consolas" panose="020B0609020204030204" pitchFamily="49" charset="0"/>
              </a:rPr>
              <a:t>max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(),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z2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th-TH" altLang="th-TH" sz="1000" b="0" i="0" u="none" strike="noStrike" cap="none" normalizeH="0" baseline="0" dirty="0" err="1">
                <a:ln>
                  <a:noFill/>
                </a:ln>
                <a:solidFill>
                  <a:srgbClr val="669900"/>
                </a:solidFill>
                <a:effectLst/>
                <a:latin typeface="Consolas" panose="020B0609020204030204" pitchFamily="49" charset="0"/>
              </a:rPr>
              <a:t>max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())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A6E3A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1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th-TH" altLang="th-TH" sz="1000" dirty="0">
                <a:solidFill>
                  <a:srgbClr val="990055"/>
                </a:solidFill>
                <a:latin typeface="Consolas" panose="020B0609020204030204" pitchFamily="49" charset="0"/>
              </a:rPr>
              <a:t>         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th-TH" altLang="th-TH" sz="1000" b="0" i="0" u="none" strike="noStrike" cap="none" normalizeH="0" baseline="0" dirty="0" err="1">
                <a:ln>
                  <a:noFill/>
                </a:ln>
                <a:solidFill>
                  <a:srgbClr val="0077AA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th-TH" altLang="th-TH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np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th-TH" altLang="th-TH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dot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z1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A6E3A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kumimoji="0" lang="th-TH" altLang="th-TH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np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th-TH" altLang="th-TH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arange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)[:,</a:t>
            </a:r>
            <a:r>
              <a:rPr kumimoji="0" lang="th-TH" altLang="th-TH" sz="1000" b="0" i="0" u="none" strike="noStrike" cap="none" normalizeH="0" baseline="0" dirty="0" err="1">
                <a:ln>
                  <a:noFill/>
                </a:ln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]).</a:t>
            </a:r>
            <a:r>
              <a:rPr kumimoji="0" lang="th-TH" altLang="th-TH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astype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th-TH" altLang="th-TH" sz="1000" b="0" i="0" u="none" strike="noStrike" cap="none" normalizeH="0" baseline="0" dirty="0" err="1">
                <a:ln>
                  <a:noFill/>
                </a:ln>
                <a:solidFill>
                  <a:srgbClr val="66990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),(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z2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[:,</a:t>
            </a:r>
            <a:r>
              <a:rPr kumimoji="0" lang="th-TH" altLang="th-TH" sz="1000" b="0" i="0" u="none" strike="noStrike" cap="none" normalizeH="0" baseline="0" dirty="0" err="1">
                <a:ln>
                  <a:noFill/>
                </a:ln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A6E3A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kumimoji="0" lang="th-TH" altLang="th-TH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np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th-TH" altLang="th-TH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arange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)).</a:t>
            </a:r>
            <a:r>
              <a:rPr kumimoji="0" lang="th-TH" altLang="th-TH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astype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th-TH" altLang="th-TH" sz="1000" b="0" i="0" u="none" strike="noStrike" cap="none" normalizeH="0" baseline="0" dirty="0" err="1">
                <a:ln>
                  <a:noFill/>
                </a:ln>
                <a:solidFill>
                  <a:srgbClr val="66990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))</a:t>
            </a:r>
            <a:r>
              <a:rPr kumimoji="0" lang="th-TH" altLang="th-TH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th-TH" altLang="th-TH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E0F80D29-5CD5-47C6-9F55-614F328A8E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0375" y="913356"/>
            <a:ext cx="4914900" cy="4543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5">
            <a:extLst>
              <a:ext uri="{FF2B5EF4-FFF2-40B4-BE49-F238E27FC236}">
                <a16:creationId xmlns:a16="http://schemas.microsoft.com/office/drawing/2014/main" id="{1ADF6A97-EB1D-47AD-BC5E-54E0F9B5E9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91611" y="6103947"/>
            <a:ext cx="2895600" cy="461665"/>
          </a:xfrm>
          <a:prstGeom prst="rect">
            <a:avLst/>
          </a:prstGeom>
          <a:solidFill>
            <a:srgbClr val="F5F2F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h-TH" altLang="th-TH" sz="1000" b="0" i="0" u="none" strike="noStrike" cap="none" normalizeH="0" baseline="0" dirty="0" err="1">
                <a:ln>
                  <a:noFill/>
                </a:ln>
                <a:solidFill>
                  <a:srgbClr val="0077AA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th-TH" altLang="th-TH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sklearn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th-TH" altLang="th-TH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metrics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th-TH" altLang="th-TH" sz="1000" b="0" i="0" u="none" strike="noStrike" cap="none" normalizeH="0" baseline="0" dirty="0" err="1">
                <a:ln>
                  <a:noFill/>
                </a:ln>
                <a:solidFill>
                  <a:srgbClr val="0077AA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th-TH" altLang="th-TH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confusion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kumimoji="0" lang="th-TH" altLang="th-TH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matrix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h-TH" altLang="th-TH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conma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A6E3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th-TH" altLang="th-TH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confusion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kumimoji="0" lang="th-TH" altLang="th-TH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matrix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z_</a:t>
            </a:r>
            <a:r>
              <a:rPr kumimoji="0" lang="th-TH" altLang="th-TH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truat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z_</a:t>
            </a:r>
            <a:r>
              <a:rPr kumimoji="0" lang="th-TH" altLang="th-TH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thamnai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th-TH" altLang="th-TH" sz="1000" b="0" i="0" u="none" strike="noStrike" cap="none" normalizeH="0" baseline="0" dirty="0" err="1">
                <a:ln>
                  <a:noFill/>
                </a:ln>
                <a:solidFill>
                  <a:srgbClr val="0077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th-TH" altLang="th-TH" sz="1000" b="0" i="0" u="none" strike="noStrike" cap="none" normalizeH="0" baseline="0" dirty="0" err="1">
                <a:ln>
                  <a:noFill/>
                </a:ln>
                <a:solidFill>
                  <a:srgbClr val="0077AA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 </a:t>
            </a:r>
            <a:r>
              <a:rPr kumimoji="0" lang="th-TH" altLang="th-TH" sz="1000" b="0" i="0" u="none" strike="noStrike" cap="none" normalizeH="0" baseline="0" dirty="0" err="1">
                <a:ln>
                  <a:noFill/>
                </a:ln>
                <a:solidFill>
                  <a:srgbClr val="0077AA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th-TH" altLang="th-TH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conma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kumimoji="0" lang="th-TH" altLang="th-TH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th-TH" altLang="th-TH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22218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สี่เหลี่ยมผืนผ้า 1">
            <a:extLst>
              <a:ext uri="{FF2B5EF4-FFF2-40B4-BE49-F238E27FC236}">
                <a16:creationId xmlns:a16="http://schemas.microsoft.com/office/drawing/2014/main" id="{9BB9C008-1C76-4A1A-AEC7-2932629ABEDA}"/>
              </a:ext>
            </a:extLst>
          </p:cNvPr>
          <p:cNvSpPr/>
          <p:nvPr/>
        </p:nvSpPr>
        <p:spPr>
          <a:xfrm>
            <a:off x="3092613" y="116619"/>
            <a:ext cx="600677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เพอร์</a:t>
            </a:r>
            <a:r>
              <a:rPr lang="th-TH" b="1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เซปต</a:t>
            </a:r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รอนหลายชั้น</a:t>
            </a:r>
            <a: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( multi-layer neural network</a:t>
            </a:r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)</a:t>
            </a:r>
          </a:p>
        </p:txBody>
      </p:sp>
      <p:grpSp>
        <p:nvGrpSpPr>
          <p:cNvPr id="7" name="กลุ่ม 6">
            <a:extLst>
              <a:ext uri="{FF2B5EF4-FFF2-40B4-BE49-F238E27FC236}">
                <a16:creationId xmlns:a16="http://schemas.microsoft.com/office/drawing/2014/main" id="{FAE92E78-657A-49A9-9948-A6E2D49A71E6}"/>
              </a:ext>
            </a:extLst>
          </p:cNvPr>
          <p:cNvGrpSpPr/>
          <p:nvPr/>
        </p:nvGrpSpPr>
        <p:grpSpPr>
          <a:xfrm>
            <a:off x="216997" y="2579475"/>
            <a:ext cx="3138026" cy="2902492"/>
            <a:chOff x="399877" y="1024995"/>
            <a:chExt cx="3138026" cy="2902492"/>
          </a:xfrm>
        </p:grpSpPr>
        <p:sp>
          <p:nvSpPr>
            <p:cNvPr id="3" name="สี่เหลี่ยมผืนผ้า 2">
              <a:extLst>
                <a:ext uri="{FF2B5EF4-FFF2-40B4-BE49-F238E27FC236}">
                  <a16:creationId xmlns:a16="http://schemas.microsoft.com/office/drawing/2014/main" id="{59DA967F-BE19-4D30-9C03-DB631BBFF703}"/>
                </a:ext>
              </a:extLst>
            </p:cNvPr>
            <p:cNvSpPr/>
            <p:nvPr/>
          </p:nvSpPr>
          <p:spPr>
            <a:xfrm>
              <a:off x="450289" y="3558155"/>
              <a:ext cx="297254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th-TH" sz="1800" b="1" dirty="0">
                  <a:latin typeface="TH Sarabun New" panose="020B0500040200020003" pitchFamily="34" charset="-34"/>
                  <a:cs typeface="TH Sarabun New" panose="020B0500040200020003" pitchFamily="34" charset="-34"/>
                </a:rPr>
                <a:t>ไม่เป็นเชิงเส้น (</a:t>
              </a:r>
              <a:r>
                <a:rPr lang="en-US" sz="1800" b="1" dirty="0">
                  <a:latin typeface="TH Sarabun New" panose="020B0500040200020003" pitchFamily="34" charset="-34"/>
                  <a:cs typeface="TH Sarabun New" panose="020B0500040200020003" pitchFamily="34" charset="-34"/>
                </a:rPr>
                <a:t>nonlinear)</a:t>
              </a:r>
              <a:endParaRPr lang="th-TH" sz="1800" b="1" dirty="0"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EC6EED08-BE35-4686-825F-46A892AF758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9877" y="1024995"/>
              <a:ext cx="3138026" cy="23331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กลุ่ม 12">
            <a:extLst>
              <a:ext uri="{FF2B5EF4-FFF2-40B4-BE49-F238E27FC236}">
                <a16:creationId xmlns:a16="http://schemas.microsoft.com/office/drawing/2014/main" id="{FE22E0CC-BF6B-4831-8A1E-2AC1A98B0CB6}"/>
              </a:ext>
            </a:extLst>
          </p:cNvPr>
          <p:cNvGrpSpPr/>
          <p:nvPr/>
        </p:nvGrpSpPr>
        <p:grpSpPr>
          <a:xfrm>
            <a:off x="3003386" y="566403"/>
            <a:ext cx="6096000" cy="1785368"/>
            <a:chOff x="3003386" y="566403"/>
            <a:chExt cx="6096000" cy="1785368"/>
          </a:xfrm>
        </p:grpSpPr>
        <p:sp>
          <p:nvSpPr>
            <p:cNvPr id="4" name="สี่เหลี่ยมผืนผ้า 3">
              <a:extLst>
                <a:ext uri="{FF2B5EF4-FFF2-40B4-BE49-F238E27FC236}">
                  <a16:creationId xmlns:a16="http://schemas.microsoft.com/office/drawing/2014/main" id="{6AC0899C-F631-4456-B9DD-7301A3A26274}"/>
                </a:ext>
              </a:extLst>
            </p:cNvPr>
            <p:cNvSpPr/>
            <p:nvPr/>
          </p:nvSpPr>
          <p:spPr>
            <a:xfrm>
              <a:off x="4766419" y="566403"/>
              <a:ext cx="2347117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th-TH" b="1" dirty="0">
                  <a:solidFill>
                    <a:srgbClr val="000066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เพอร์</a:t>
              </a:r>
              <a:r>
                <a:rPr lang="th-TH" b="1" dirty="0" err="1">
                  <a:solidFill>
                    <a:srgbClr val="000066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เซปต</a:t>
              </a:r>
              <a:r>
                <a:rPr lang="th-TH" b="1" dirty="0">
                  <a:solidFill>
                    <a:srgbClr val="000066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รอนสองชั้น</a:t>
              </a:r>
              <a:endParaRPr lang="th-TH" dirty="0"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  <p:sp>
          <p:nvSpPr>
            <p:cNvPr id="5" name="สี่เหลี่ยมผืนผ้า 4">
              <a:extLst>
                <a:ext uri="{FF2B5EF4-FFF2-40B4-BE49-F238E27FC236}">
                  <a16:creationId xmlns:a16="http://schemas.microsoft.com/office/drawing/2014/main" id="{23EE63ED-8A85-4C5A-ADFA-AB8B65D52CB8}"/>
                </a:ext>
              </a:extLst>
            </p:cNvPr>
            <p:cNvSpPr/>
            <p:nvPr/>
          </p:nvSpPr>
          <p:spPr>
            <a:xfrm>
              <a:off x="3003386" y="966776"/>
              <a:ext cx="6096000" cy="1384995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ctr"/>
              <a:r>
                <a:rPr lang="th-TH" dirty="0">
                  <a:solidFill>
                    <a:srgbClr val="000066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นำเซลล์ประสาทมาต่อกันเป็น ๒ ชั้นจะทำให้สามารถคำนวณแบบไม่เป็นเชิงเส้นได้</a:t>
              </a:r>
              <a:br>
                <a:rPr lang="th-TH" dirty="0">
                  <a:latin typeface="TH Sarabun New" panose="020B0500040200020003" pitchFamily="34" charset="-34"/>
                  <a:cs typeface="TH Sarabun New" panose="020B0500040200020003" pitchFamily="34" charset="-34"/>
                </a:rPr>
              </a:br>
              <a:endParaRPr lang="th-TH" dirty="0"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</p:grpSp>
      <p:grpSp>
        <p:nvGrpSpPr>
          <p:cNvPr id="10" name="กลุ่ม 9">
            <a:extLst>
              <a:ext uri="{FF2B5EF4-FFF2-40B4-BE49-F238E27FC236}">
                <a16:creationId xmlns:a16="http://schemas.microsoft.com/office/drawing/2014/main" id="{F1BC0CC5-F754-491F-9823-B57A983291FA}"/>
              </a:ext>
            </a:extLst>
          </p:cNvPr>
          <p:cNvGrpSpPr/>
          <p:nvPr/>
        </p:nvGrpSpPr>
        <p:grpSpPr>
          <a:xfrm>
            <a:off x="4459432" y="2453104"/>
            <a:ext cx="3441400" cy="2982696"/>
            <a:chOff x="4459432" y="2453104"/>
            <a:chExt cx="3441400" cy="2982696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CDE1AD05-DB9F-4E7A-BB20-12EE466DBE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59432" y="2453104"/>
              <a:ext cx="3441400" cy="26441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สี่เหลี่ยมผืนผ้า 5">
              <a:extLst>
                <a:ext uri="{FF2B5EF4-FFF2-40B4-BE49-F238E27FC236}">
                  <a16:creationId xmlns:a16="http://schemas.microsoft.com/office/drawing/2014/main" id="{8C32D392-5826-4677-A704-0303E383878F}"/>
                </a:ext>
              </a:extLst>
            </p:cNvPr>
            <p:cNvSpPr/>
            <p:nvPr/>
          </p:nvSpPr>
          <p:spPr>
            <a:xfrm>
              <a:off x="4616272" y="5097246"/>
              <a:ext cx="231505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th-TH" sz="1600" b="1" dirty="0">
                  <a:latin typeface="TH Sarabun New" panose="020B0500040200020003" pitchFamily="34" charset="-34"/>
                  <a:cs typeface="TH Sarabun New" panose="020B0500040200020003" pitchFamily="34" charset="-34"/>
                </a:rPr>
                <a:t>กรณีปัญหาการจำแนกประเภท ๒ กลุ่ม</a:t>
              </a:r>
            </a:p>
          </p:txBody>
        </p:sp>
      </p:grpSp>
      <p:grpSp>
        <p:nvGrpSpPr>
          <p:cNvPr id="11" name="กลุ่ม 10">
            <a:extLst>
              <a:ext uri="{FF2B5EF4-FFF2-40B4-BE49-F238E27FC236}">
                <a16:creationId xmlns:a16="http://schemas.microsoft.com/office/drawing/2014/main" id="{88892EFC-861D-4131-AA4C-97A7353BFA8F}"/>
              </a:ext>
            </a:extLst>
          </p:cNvPr>
          <p:cNvGrpSpPr/>
          <p:nvPr/>
        </p:nvGrpSpPr>
        <p:grpSpPr>
          <a:xfrm>
            <a:off x="8309263" y="2109057"/>
            <a:ext cx="3238916" cy="3323755"/>
            <a:chOff x="8309263" y="2109057"/>
            <a:chExt cx="3238916" cy="3323755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742E0C2A-EE31-40F2-BB92-C4E306EF4E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09263" y="2109057"/>
              <a:ext cx="3238916" cy="29852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สี่เหลี่ยมผืนผ้า 7">
              <a:extLst>
                <a:ext uri="{FF2B5EF4-FFF2-40B4-BE49-F238E27FC236}">
                  <a16:creationId xmlns:a16="http://schemas.microsoft.com/office/drawing/2014/main" id="{7FF1BF32-24E0-403B-A401-4F23E74E8EED}"/>
                </a:ext>
              </a:extLst>
            </p:cNvPr>
            <p:cNvSpPr/>
            <p:nvPr/>
          </p:nvSpPr>
          <p:spPr>
            <a:xfrm>
              <a:off x="9032030" y="5094258"/>
              <a:ext cx="1864613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th-TH" sz="1600" b="1" dirty="0">
                  <a:latin typeface="TH Sarabun New" panose="020B0500040200020003" pitchFamily="34" charset="-34"/>
                  <a:cs typeface="TH Sarabun New" panose="020B0500040200020003" pitchFamily="34" charset="-34"/>
                </a:rPr>
                <a:t>กรณีจำแนกประเภทหลายกลุ่ม</a:t>
              </a:r>
            </a:p>
          </p:txBody>
        </p:sp>
      </p:grpSp>
      <p:sp>
        <p:nvSpPr>
          <p:cNvPr id="9" name="สี่เหลี่ยมผืนผ้า 8">
            <a:extLst>
              <a:ext uri="{FF2B5EF4-FFF2-40B4-BE49-F238E27FC236}">
                <a16:creationId xmlns:a16="http://schemas.microsoft.com/office/drawing/2014/main" id="{C86496BF-C50E-4AA3-BF88-49FC4C303D24}"/>
              </a:ext>
            </a:extLst>
          </p:cNvPr>
          <p:cNvSpPr/>
          <p:nvPr/>
        </p:nvSpPr>
        <p:spPr>
          <a:xfrm>
            <a:off x="2981233" y="5521892"/>
            <a:ext cx="63777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h-TH" sz="1800">
                <a:solidFill>
                  <a:srgbClr val="C00000"/>
                </a:solidFill>
                <a:latin typeface="Helvetica Neue"/>
              </a:rPr>
              <a:t> แต่ละชันก็มีค่า </a:t>
            </a:r>
            <a:r>
              <a:rPr lang="en-US" sz="1800">
                <a:solidFill>
                  <a:srgbClr val="C00000"/>
                </a:solidFill>
                <a:latin typeface="Helvetica Neue"/>
              </a:rPr>
              <a:t>w, b, a, h </a:t>
            </a:r>
            <a:r>
              <a:rPr lang="th-TH" sz="1800">
                <a:solidFill>
                  <a:srgbClr val="C00000"/>
                </a:solidFill>
                <a:latin typeface="Helvetica Neue"/>
              </a:rPr>
              <a:t>ของตัวเอง เลข 1 และ 2 ที่ห้อยอยู่แสดงถึงว่าเป็นชั้นที่เท่าไหร่</a:t>
            </a:r>
            <a:endParaRPr lang="th-TH" sz="1800" dirty="0">
              <a:solidFill>
                <a:srgbClr val="C00000"/>
              </a:solidFill>
            </a:endParaRPr>
          </a:p>
        </p:txBody>
      </p:sp>
      <p:sp>
        <p:nvSpPr>
          <p:cNvPr id="12" name="สี่เหลี่ยมผืนผ้า 11">
            <a:extLst>
              <a:ext uri="{FF2B5EF4-FFF2-40B4-BE49-F238E27FC236}">
                <a16:creationId xmlns:a16="http://schemas.microsoft.com/office/drawing/2014/main" id="{AAFF13E8-215A-4A52-A05A-3FC0DFF5E623}"/>
              </a:ext>
            </a:extLst>
          </p:cNvPr>
          <p:cNvSpPr/>
          <p:nvPr/>
        </p:nvSpPr>
        <p:spPr>
          <a:xfrm>
            <a:off x="3263001" y="5977316"/>
            <a:ext cx="6096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th-TH" sz="1600" b="1" dirty="0">
                <a:solidFill>
                  <a:srgbClr val="00206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แต่ละชั้นจะประกอบไปด้วยส่วนคำนวณเชิงเส้น และตามด้วยฟังก์ชันกระตุ้น ชั้นแรกมี </a:t>
            </a:r>
            <a:r>
              <a:rPr lang="en-US" sz="1600" b="1" dirty="0">
                <a:solidFill>
                  <a:srgbClr val="00206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x </a:t>
            </a:r>
            <a:r>
              <a:rPr lang="th-TH" sz="1600" b="1" dirty="0">
                <a:solidFill>
                  <a:srgbClr val="00206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เป็นค่าขาเข้า และ </a:t>
            </a:r>
            <a:r>
              <a:rPr lang="en-US" sz="1600" b="1" dirty="0">
                <a:solidFill>
                  <a:srgbClr val="00206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h1 </a:t>
            </a:r>
            <a:r>
              <a:rPr lang="th-TH" sz="1600" b="1" dirty="0">
                <a:solidFill>
                  <a:srgbClr val="00206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เป็นค่าขาออก ชั้นสองมี </a:t>
            </a:r>
            <a:r>
              <a:rPr lang="en-US" sz="1600" b="1" dirty="0">
                <a:solidFill>
                  <a:srgbClr val="00206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h1 </a:t>
            </a:r>
            <a:r>
              <a:rPr lang="th-TH" sz="1600" b="1" dirty="0">
                <a:solidFill>
                  <a:srgbClr val="00206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เป็นค่าขาเข้าและ </a:t>
            </a:r>
            <a:r>
              <a:rPr lang="en-US" sz="1600" b="1" dirty="0">
                <a:solidFill>
                  <a:srgbClr val="00206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h2 </a:t>
            </a:r>
            <a:r>
              <a:rPr lang="th-TH" sz="1600" b="1" dirty="0">
                <a:solidFill>
                  <a:srgbClr val="00206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เป็นค่าขาออก</a:t>
            </a:r>
          </a:p>
        </p:txBody>
      </p:sp>
    </p:spTree>
    <p:extLst>
      <p:ext uri="{BB962C8B-B14F-4D97-AF65-F5344CB8AC3E}">
        <p14:creationId xmlns:p14="http://schemas.microsoft.com/office/powerpoint/2010/main" val="13462143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571038E3-47A4-411F-BF61-19B4456844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9643" y="622583"/>
            <a:ext cx="5715000" cy="3705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18B08424-3AB9-4888-8D5F-337BDB7019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4240" y="4699333"/>
            <a:ext cx="2695951" cy="1324160"/>
          </a:xfrm>
          <a:prstGeom prst="rect">
            <a:avLst/>
          </a:prstGeom>
        </p:spPr>
      </p:pic>
      <p:sp>
        <p:nvSpPr>
          <p:cNvPr id="4" name="สี่เหลี่ยมผืนผ้า 3">
            <a:extLst>
              <a:ext uri="{FF2B5EF4-FFF2-40B4-BE49-F238E27FC236}">
                <a16:creationId xmlns:a16="http://schemas.microsoft.com/office/drawing/2014/main" id="{A8F35557-AB47-4F00-A9F4-D329C97E1512}"/>
              </a:ext>
            </a:extLst>
          </p:cNvPr>
          <p:cNvSpPr/>
          <p:nvPr/>
        </p:nvSpPr>
        <p:spPr>
          <a:xfrm>
            <a:off x="1462528" y="6317605"/>
            <a:ext cx="163217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1600" dirty="0">
                <a:solidFill>
                  <a:srgbClr val="FF0000"/>
                </a:solidFill>
                <a:latin typeface="Helvetica Neue"/>
              </a:rPr>
              <a:t>ϕ </a:t>
            </a:r>
            <a:r>
              <a:rPr lang="th-TH" sz="1600" dirty="0">
                <a:solidFill>
                  <a:srgbClr val="FF0000"/>
                </a:solidFill>
                <a:latin typeface="Helvetica Neue"/>
              </a:rPr>
              <a:t>หมายถึงฟังก์ชันกระตุ้น</a:t>
            </a:r>
            <a:endParaRPr lang="th-TH" sz="1600" dirty="0">
              <a:solidFill>
                <a:srgbClr val="FF0000"/>
              </a:solidFill>
            </a:endParaRPr>
          </a:p>
        </p:txBody>
      </p:sp>
      <p:pic>
        <p:nvPicPr>
          <p:cNvPr id="7" name="รูปภาพ 6">
            <a:extLst>
              <a:ext uri="{FF2B5EF4-FFF2-40B4-BE49-F238E27FC236}">
                <a16:creationId xmlns:a16="http://schemas.microsoft.com/office/drawing/2014/main" id="{45EAE214-3A62-4E29-9A19-87BE1287EA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7377" y="4937492"/>
            <a:ext cx="2553056" cy="952633"/>
          </a:xfrm>
          <a:prstGeom prst="rect">
            <a:avLst/>
          </a:prstGeom>
        </p:spPr>
      </p:pic>
      <p:pic>
        <p:nvPicPr>
          <p:cNvPr id="8" name="รูปภาพ 7">
            <a:extLst>
              <a:ext uri="{FF2B5EF4-FFF2-40B4-BE49-F238E27FC236}">
                <a16:creationId xmlns:a16="http://schemas.microsoft.com/office/drawing/2014/main" id="{B39847D9-2012-46A3-B4D1-31EEA7056E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85352" y="4804123"/>
            <a:ext cx="2743583" cy="1219370"/>
          </a:xfrm>
          <a:prstGeom prst="rect">
            <a:avLst/>
          </a:prstGeom>
        </p:spPr>
      </p:pic>
      <p:cxnSp>
        <p:nvCxnSpPr>
          <p:cNvPr id="6" name="ลูกศรเชื่อมต่อแบบตรง 5">
            <a:extLst>
              <a:ext uri="{FF2B5EF4-FFF2-40B4-BE49-F238E27FC236}">
                <a16:creationId xmlns:a16="http://schemas.microsoft.com/office/drawing/2014/main" id="{72250526-FAF0-4B1E-8D83-39876D94864D}"/>
              </a:ext>
            </a:extLst>
          </p:cNvPr>
          <p:cNvCxnSpPr>
            <a:cxnSpLocks/>
            <a:stCxn id="4" idx="0"/>
          </p:cNvCxnSpPr>
          <p:nvPr/>
        </p:nvCxnSpPr>
        <p:spPr>
          <a:xfrm flipV="1">
            <a:off x="2278617" y="5878059"/>
            <a:ext cx="389768" cy="439546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ลูกศรเชื่อมต่อแบบตรง 13">
            <a:extLst>
              <a:ext uri="{FF2B5EF4-FFF2-40B4-BE49-F238E27FC236}">
                <a16:creationId xmlns:a16="http://schemas.microsoft.com/office/drawing/2014/main" id="{75F57903-7EDB-49EA-B902-BC2EB344C4AC}"/>
              </a:ext>
            </a:extLst>
          </p:cNvPr>
          <p:cNvCxnSpPr>
            <a:endCxn id="8" idx="1"/>
          </p:cNvCxnSpPr>
          <p:nvPr/>
        </p:nvCxnSpPr>
        <p:spPr>
          <a:xfrm>
            <a:off x="4358807" y="5413808"/>
            <a:ext cx="22654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ลูกศรเชื่อมต่อแบบตรง 15">
            <a:extLst>
              <a:ext uri="{FF2B5EF4-FFF2-40B4-BE49-F238E27FC236}">
                <a16:creationId xmlns:a16="http://schemas.microsoft.com/office/drawing/2014/main" id="{0EC0DA90-04CE-414B-B453-547E783E720C}"/>
              </a:ext>
            </a:extLst>
          </p:cNvPr>
          <p:cNvCxnSpPr/>
          <p:nvPr/>
        </p:nvCxnSpPr>
        <p:spPr>
          <a:xfrm>
            <a:off x="7600604" y="5357715"/>
            <a:ext cx="22654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สี่เหลี่ยมผืนผ้า 14">
            <a:extLst>
              <a:ext uri="{FF2B5EF4-FFF2-40B4-BE49-F238E27FC236}">
                <a16:creationId xmlns:a16="http://schemas.microsoft.com/office/drawing/2014/main" id="{8ADF20A4-5275-4E1A-9217-DFE4EA471629}"/>
              </a:ext>
            </a:extLst>
          </p:cNvPr>
          <p:cNvSpPr/>
          <p:nvPr/>
        </p:nvSpPr>
        <p:spPr>
          <a:xfrm>
            <a:off x="4358807" y="6066725"/>
            <a:ext cx="431720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dirty="0">
                <a:solidFill>
                  <a:srgbClr val="000066"/>
                </a:solidFill>
                <a:latin typeface="Helvetica Neue"/>
              </a:rPr>
              <a:t>จะกี่ชั้นการคำนวณก็เป็นแบบนี้ต่อไป</a:t>
            </a:r>
            <a:r>
              <a:rPr lang="th-TH" dirty="0" err="1">
                <a:solidFill>
                  <a:srgbClr val="000066"/>
                </a:solidFill>
                <a:latin typeface="Helvetica Neue"/>
              </a:rPr>
              <a:t>เรื่อยๆ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1320998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กล่องข้อความ 1">
            <a:extLst>
              <a:ext uri="{FF2B5EF4-FFF2-40B4-BE49-F238E27FC236}">
                <a16:creationId xmlns:a16="http://schemas.microsoft.com/office/drawing/2014/main" id="{70B74553-C6F2-40AA-A2CB-DFD16DA971A2}"/>
              </a:ext>
            </a:extLst>
          </p:cNvPr>
          <p:cNvSpPr txBox="1"/>
          <p:nvPr/>
        </p:nvSpPr>
        <p:spPr>
          <a:xfrm>
            <a:off x="4286851" y="174567"/>
            <a:ext cx="3962944" cy="58477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th-TH" sz="32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H Sarabun New" panose="020B0500040200020003" pitchFamily="34" charset="-34"/>
              </a:rPr>
              <a:t>สูตรการหาอนุพันธ์ของ</a:t>
            </a:r>
            <a:r>
              <a:rPr lang="th-TH" sz="3200" dirty="0" err="1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H Sarabun New" panose="020B0500040200020003" pitchFamily="34" charset="-34"/>
              </a:rPr>
              <a:t>ฟั</a:t>
            </a:r>
            <a:r>
              <a:rPr lang="th-TH" sz="32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H Sarabun New" panose="020B0500040200020003" pitchFamily="34" charset="-34"/>
              </a:rPr>
              <a:t>งก</a:t>
            </a:r>
            <a:r>
              <a:rPr lang="th-TH" sz="3200" dirty="0" err="1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H Sarabun New" panose="020B0500040200020003" pitchFamily="34" charset="-34"/>
              </a:rPr>
              <a:t>์พีช</a:t>
            </a:r>
            <a:r>
              <a:rPr lang="th-TH" sz="32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H Sarabun New" panose="020B0500040200020003" pitchFamily="34" charset="-34"/>
              </a:rPr>
              <a:t>คณิต</a:t>
            </a:r>
          </a:p>
        </p:txBody>
      </p:sp>
      <p:grpSp>
        <p:nvGrpSpPr>
          <p:cNvPr id="16" name="กลุ่ม 15">
            <a:extLst>
              <a:ext uri="{FF2B5EF4-FFF2-40B4-BE49-F238E27FC236}">
                <a16:creationId xmlns:a16="http://schemas.microsoft.com/office/drawing/2014/main" id="{0100CB06-3BAD-412D-9FFF-3C2410630900}"/>
              </a:ext>
            </a:extLst>
          </p:cNvPr>
          <p:cNvGrpSpPr/>
          <p:nvPr/>
        </p:nvGrpSpPr>
        <p:grpSpPr>
          <a:xfrm>
            <a:off x="407504" y="1174437"/>
            <a:ext cx="11529392" cy="2344015"/>
            <a:chOff x="407504" y="1174437"/>
            <a:chExt cx="11529392" cy="2344015"/>
          </a:xfrm>
        </p:grpSpPr>
        <p:grpSp>
          <p:nvGrpSpPr>
            <p:cNvPr id="11" name="กลุ่ม 10">
              <a:extLst>
                <a:ext uri="{FF2B5EF4-FFF2-40B4-BE49-F238E27FC236}">
                  <a16:creationId xmlns:a16="http://schemas.microsoft.com/office/drawing/2014/main" id="{2404848D-3F74-4CA1-842E-4E689E758806}"/>
                </a:ext>
              </a:extLst>
            </p:cNvPr>
            <p:cNvGrpSpPr/>
            <p:nvPr/>
          </p:nvGrpSpPr>
          <p:grpSpPr>
            <a:xfrm>
              <a:off x="407505" y="1342358"/>
              <a:ext cx="11376991" cy="2086642"/>
              <a:chOff x="407505" y="1342358"/>
              <a:chExt cx="11376991" cy="2086642"/>
            </a:xfrm>
          </p:grpSpPr>
          <p:sp>
            <p:nvSpPr>
              <p:cNvPr id="3" name="กล่องข้อความ 2">
                <a:extLst>
                  <a:ext uri="{FF2B5EF4-FFF2-40B4-BE49-F238E27FC236}">
                    <a16:creationId xmlns:a16="http://schemas.microsoft.com/office/drawing/2014/main" id="{9E18A0BD-5198-42C6-8B33-990604F2E1F7}"/>
                  </a:ext>
                </a:extLst>
              </p:cNvPr>
              <p:cNvSpPr txBox="1"/>
              <p:nvPr/>
            </p:nvSpPr>
            <p:spPr>
              <a:xfrm>
                <a:off x="407505" y="1489770"/>
                <a:ext cx="66717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(6) </a:t>
                </a:r>
                <a:endParaRPr lang="th-TH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" name="กล่องข้อความ 3">
                    <a:extLst>
                      <a:ext uri="{FF2B5EF4-FFF2-40B4-BE49-F238E27FC236}">
                        <a16:creationId xmlns:a16="http://schemas.microsoft.com/office/drawing/2014/main" id="{546531D9-4BB1-47BC-97C9-5EAA0BED3058}"/>
                      </a:ext>
                    </a:extLst>
                  </p:cNvPr>
                  <p:cNvSpPr txBox="1"/>
                  <p:nvPr/>
                </p:nvSpPr>
                <p:spPr>
                  <a:xfrm>
                    <a:off x="1074675" y="1342358"/>
                    <a:ext cx="4869923" cy="701282"/>
                  </a:xfrm>
                  <a:prstGeom prst="rect">
                    <a:avLst/>
                  </a:prstGeom>
                  <a:noFill/>
                  <a:ln w="9525" cap="flat" cmpd="sng" algn="ctr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dk1"/>
                  </a:fontRef>
                </p:style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num>
                            <m:den>
                              <m: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</m:den>
                          </m:f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𝑢𝑣𝑤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𝑣𝑤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</m:den>
                          </m:f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𝑢𝑤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</m:den>
                          </m:f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𝑢𝑣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</m:den>
                          </m:f>
                        </m:oMath>
                      </m:oMathPara>
                    </a14:m>
                    <a:endParaRPr lang="th-TH" sz="2400" dirty="0"/>
                  </a:p>
                </p:txBody>
              </p:sp>
            </mc:Choice>
            <mc:Fallback xmlns="">
              <p:sp>
                <p:nvSpPr>
                  <p:cNvPr id="4" name="กล่องข้อความ 3">
                    <a:extLst>
                      <a:ext uri="{FF2B5EF4-FFF2-40B4-BE49-F238E27FC236}">
                        <a16:creationId xmlns:a16="http://schemas.microsoft.com/office/drawing/2014/main" id="{546531D9-4BB1-47BC-97C9-5EAA0BED305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74675" y="1342358"/>
                    <a:ext cx="4869923" cy="701282"/>
                  </a:xfrm>
                  <a:prstGeom prst="rect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  <a:ln w="9525" cap="flat" cmpd="sng" algn="ctr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/>
                  <a:lstStyle/>
                  <a:p>
                    <a:r>
                      <a:rPr lang="th-TH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กล่องข้อความ 5">
                    <a:extLst>
                      <a:ext uri="{FF2B5EF4-FFF2-40B4-BE49-F238E27FC236}">
                        <a16:creationId xmlns:a16="http://schemas.microsoft.com/office/drawing/2014/main" id="{16EB6446-38B7-4B14-84EF-57656D823724}"/>
                      </a:ext>
                    </a:extLst>
                  </p:cNvPr>
                  <p:cNvSpPr txBox="1"/>
                  <p:nvPr/>
                </p:nvSpPr>
                <p:spPr>
                  <a:xfrm>
                    <a:off x="1074675" y="2270991"/>
                    <a:ext cx="4110510" cy="439672"/>
                  </a:xfrm>
                  <a:prstGeom prst="rect">
                    <a:avLst/>
                  </a:prstGeom>
                  <a:noFill/>
                  <a:ln w="9525" cap="flat" cmpd="sng" algn="ctr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dk1"/>
                  </a:fontRef>
                </p:style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14:m>
                      <m:oMath xmlns:m="http://schemas.openxmlformats.org/officeDocument/2006/math">
                        <m:f>
                          <m:fPr>
                            <m:ctrlPr>
                              <a:rPr lang="en-US" sz="1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𝑑𝑦</m:t>
                            </m:r>
                          </m:num>
                          <m:den>
                            <m:r>
                              <a:rPr lang="en-US" sz="1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𝑑𝑥</m:t>
                            </m:r>
                          </m:den>
                        </m:f>
                      </m:oMath>
                    </a14:m>
                    <a:r>
                      <a:rPr lang="en-US" sz="18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 = </a:t>
                    </a:r>
                    <a14:m>
                      <m:oMath xmlns:m="http://schemas.openxmlformats.org/officeDocument/2006/math">
                        <m:f>
                          <m:fPr>
                            <m:ctrlP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num>
                          <m:den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𝑑𝑥</m:t>
                            </m:r>
                          </m:den>
                        </m:f>
                      </m:oMath>
                    </a14:m>
                    <a:r>
                      <a:rPr lang="en-US" sz="18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 </a:t>
                    </a:r>
                    <a14:m>
                      <m:oMath xmlns:m="http://schemas.openxmlformats.org/officeDocument/2006/math"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5</m:t>
                            </m:r>
                          </m:sup>
                        </m:s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8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)(</m:t>
                        </m:r>
                        <m:f>
                          <m:f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5</m:t>
                            </m:r>
                          </m:num>
                          <m:den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a14:m>
                    <a:r>
                      <a:rPr lang="en-US" sz="18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 </a:t>
                    </a:r>
                    <a:endParaRPr lang="th-TH" sz="1800" dirty="0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6" name="กล่องข้อความ 5">
                    <a:extLst>
                      <a:ext uri="{FF2B5EF4-FFF2-40B4-BE49-F238E27FC236}">
                        <a16:creationId xmlns:a16="http://schemas.microsoft.com/office/drawing/2014/main" id="{16EB6446-38B7-4B14-84EF-57656D82372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74675" y="2270991"/>
                    <a:ext cx="4110510" cy="439672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b="-10811"/>
                    </a:stretch>
                  </a:blipFill>
                  <a:ln w="9525" cap="flat" cmpd="sng" algn="ctr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/>
                  <a:lstStyle/>
                  <a:p>
                    <a:r>
                      <a:rPr lang="th-TH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" name="สี่เหลี่ยมผืนผ้า 7">
                    <a:extLst>
                      <a:ext uri="{FF2B5EF4-FFF2-40B4-BE49-F238E27FC236}">
                        <a16:creationId xmlns:a16="http://schemas.microsoft.com/office/drawing/2014/main" id="{AE4D5B0E-1152-4B1A-A636-1F3297FBCECA}"/>
                      </a:ext>
                    </a:extLst>
                  </p:cNvPr>
                  <p:cNvSpPr/>
                  <p:nvPr/>
                </p:nvSpPr>
                <p:spPr>
                  <a:xfrm>
                    <a:off x="5290602" y="2245183"/>
                    <a:ext cx="6493894" cy="491288"/>
                  </a:xfrm>
                  <a:prstGeom prst="rect">
                    <a:avLst/>
                  </a:prstGeom>
                  <a:noFill/>
                  <a:ln w="9525" cap="flat" cmpd="sng" algn="ctr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dk1"/>
                  </a:fontRef>
                </p:style>
                <p:txBody>
                  <a:bodyPr wrap="none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f>
                          <m:fPr>
                            <m:ctrlP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5</m:t>
                            </m:r>
                          </m:num>
                          <m:den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  <m:sSup>
                          <m:sSupPr>
                            <m:ctrlP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  <m:f>
                          <m:fPr>
                            <m:ctrlP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num>
                          <m:den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𝑑𝑥</m:t>
                            </m:r>
                          </m:den>
                        </m:f>
                      </m:oMath>
                    </a14:m>
                    <a:r>
                      <a:rPr lang="en-US" sz="18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 </a:t>
                    </a:r>
                    <a14:m>
                      <m:oMath xmlns:m="http://schemas.openxmlformats.org/officeDocument/2006/math">
                        <m:d>
                          <m:dPr>
                            <m:ctrlP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</m:t>
                            </m:r>
                            <m:sSup>
                              <m:sSup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5</m:t>
                                </m:r>
                              </m:sup>
                            </m:sSup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sSup>
                              <m:sSup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</m:t>
                                </m:r>
                              </m:sup>
                            </m:sSup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8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  <m:sSup>
                          <m:sSupPr>
                            <m:ctrlP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5</m:t>
                            </m:r>
                          </m:sup>
                        </m:sSup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sSup>
                          <m:sSupPr>
                            <m:ctrlP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8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  <m:f>
                          <m:fPr>
                            <m:ctrlP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num>
                          <m:den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𝑑𝑥</m:t>
                            </m:r>
                          </m:den>
                        </m:f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f>
                          <m:fPr>
                            <m:ctrlP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5</m:t>
                            </m:r>
                          </m:num>
                          <m:den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  <m:sSup>
                          <m:sSupPr>
                            <m:ctrlP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a14:m>
                    <a:endParaRPr lang="th-TH" sz="1800" dirty="0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8" name="สี่เหลี่ยมผืนผ้า 7">
                    <a:extLst>
                      <a:ext uri="{FF2B5EF4-FFF2-40B4-BE49-F238E27FC236}">
                        <a16:creationId xmlns:a16="http://schemas.microsoft.com/office/drawing/2014/main" id="{AE4D5B0E-1152-4B1A-A636-1F3297FBCEC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90602" y="2245183"/>
                    <a:ext cx="6493894" cy="491288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187" b="-1205"/>
                    </a:stretch>
                  </a:blipFill>
                  <a:ln w="9525" cap="flat" cmpd="sng" algn="ctr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/>
                  <a:lstStyle/>
                  <a:p>
                    <a:r>
                      <a:rPr lang="th-TH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" name="สี่เหลี่ยมผืนผ้า 8">
                    <a:extLst>
                      <a:ext uri="{FF2B5EF4-FFF2-40B4-BE49-F238E27FC236}">
                        <a16:creationId xmlns:a16="http://schemas.microsoft.com/office/drawing/2014/main" id="{4DBB074B-FB0A-4220-A587-6C80857603D3}"/>
                      </a:ext>
                    </a:extLst>
                  </p:cNvPr>
                  <p:cNvSpPr/>
                  <p:nvPr/>
                </p:nvSpPr>
                <p:spPr>
                  <a:xfrm>
                    <a:off x="1074675" y="2812485"/>
                    <a:ext cx="6003438" cy="616515"/>
                  </a:xfrm>
                  <a:prstGeom prst="rect">
                    <a:avLst/>
                  </a:prstGeom>
                  <a:noFill/>
                  <a:ln w="9525" cap="flat" cmpd="sng" algn="ctr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dk1"/>
                  </a:fontRef>
                </p:style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f>
                            <m:f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num>
                            <m:den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 </m:t>
                          </m:r>
                          <m:d>
                            <m:d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20</m:t>
                              </m:r>
                              <m:sSup>
                                <m:sSupPr>
                                  <m:ctrlPr>
                                    <a:rPr lang="en-US" sz="18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4</m:t>
                                  </m:r>
                                </m:sup>
                              </m:sSup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6</m:t>
                              </m:r>
                              <m:sSup>
                                <m:sSup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8</m:t>
                              </m:r>
                            </m:e>
                          </m:d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sup>
                          </m:sSup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 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f>
                            <m:f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15</m:t>
                              </m:r>
                            </m:num>
                            <m:den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th-TH" sz="1800" dirty="0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9" name="สี่เหลี่ยมผืนผ้า 8">
                    <a:extLst>
                      <a:ext uri="{FF2B5EF4-FFF2-40B4-BE49-F238E27FC236}">
                        <a16:creationId xmlns:a16="http://schemas.microsoft.com/office/drawing/2014/main" id="{4DBB074B-FB0A-4220-A587-6C80857603D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74675" y="2812485"/>
                    <a:ext cx="6003438" cy="616515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  <a:ln w="9525" cap="flat" cmpd="sng" algn="ctr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/>
                  <a:lstStyle/>
                  <a:p>
                    <a:r>
                      <a:rPr lang="th-TH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0" name="สี่เหลี่ยมผืนผ้า 9">
              <a:extLst>
                <a:ext uri="{FF2B5EF4-FFF2-40B4-BE49-F238E27FC236}">
                  <a16:creationId xmlns:a16="http://schemas.microsoft.com/office/drawing/2014/main" id="{356E97F1-4D1B-428A-AC8A-D79B888C71CA}"/>
                </a:ext>
              </a:extLst>
            </p:cNvPr>
            <p:cNvSpPr/>
            <p:nvPr/>
          </p:nvSpPr>
          <p:spPr>
            <a:xfrm>
              <a:off x="407504" y="1174437"/>
              <a:ext cx="11529392" cy="2344015"/>
            </a:xfrm>
            <a:prstGeom prst="rect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สี่เหลี่ยมผืนผ้า 11">
                <a:extLst>
                  <a:ext uri="{FF2B5EF4-FFF2-40B4-BE49-F238E27FC236}">
                    <a16:creationId xmlns:a16="http://schemas.microsoft.com/office/drawing/2014/main" id="{9245E013-02D9-4CEC-9DB0-D674C8748FE4}"/>
                  </a:ext>
                </a:extLst>
              </p:cNvPr>
              <p:cNvSpPr/>
              <p:nvPr/>
            </p:nvSpPr>
            <p:spPr>
              <a:xfrm>
                <a:off x="6177191" y="1449022"/>
                <a:ext cx="3315908" cy="48795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=(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4</m:t>
                    </m:r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sup>
                    </m:sSup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8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)(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den>
                    </m:f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6</m:t>
                    </m:r>
                  </m:oMath>
                </a14:m>
                <a:r>
                  <a:rPr lang="en-US" sz="1800" dirty="0"/>
                  <a:t>)</a:t>
                </a:r>
                <a:endParaRPr lang="th-TH" sz="1800" dirty="0"/>
              </a:p>
            </p:txBody>
          </p:sp>
        </mc:Choice>
        <mc:Fallback xmlns="">
          <p:sp>
            <p:nvSpPr>
              <p:cNvPr id="12" name="สี่เหลี่ยมผืนผ้า 11">
                <a:extLst>
                  <a:ext uri="{FF2B5EF4-FFF2-40B4-BE49-F238E27FC236}">
                    <a16:creationId xmlns:a16="http://schemas.microsoft.com/office/drawing/2014/main" id="{9245E013-02D9-4CEC-9DB0-D674C8748F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7191" y="1449022"/>
                <a:ext cx="3315908" cy="487954"/>
              </a:xfrm>
              <a:prstGeom prst="rect">
                <a:avLst/>
              </a:prstGeom>
              <a:blipFill>
                <a:blip r:embed="rId6"/>
                <a:stretch>
                  <a:fillRect r="-735" b="-75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ลูกศรเชื่อมต่อแบบตรง 13">
            <a:extLst>
              <a:ext uri="{FF2B5EF4-FFF2-40B4-BE49-F238E27FC236}">
                <a16:creationId xmlns:a16="http://schemas.microsoft.com/office/drawing/2014/main" id="{A7AA54DF-77DD-47FB-BB1C-5E0F3C89D8D0}"/>
              </a:ext>
            </a:extLst>
          </p:cNvPr>
          <p:cNvCxnSpPr/>
          <p:nvPr/>
        </p:nvCxnSpPr>
        <p:spPr>
          <a:xfrm flipH="1" flipV="1">
            <a:off x="8537549" y="2625781"/>
            <a:ext cx="119270" cy="4472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กล่องข้อความ 14">
            <a:extLst>
              <a:ext uri="{FF2B5EF4-FFF2-40B4-BE49-F238E27FC236}">
                <a16:creationId xmlns:a16="http://schemas.microsoft.com/office/drawing/2014/main" id="{5F178ECE-6AA6-4BE3-87D1-E72DD0784696}"/>
              </a:ext>
            </a:extLst>
          </p:cNvPr>
          <p:cNvSpPr txBox="1"/>
          <p:nvPr/>
        </p:nvSpPr>
        <p:spPr>
          <a:xfrm>
            <a:off x="7952270" y="3052360"/>
            <a:ext cx="15552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4,3,2,1,5.2</a:t>
            </a:r>
            <a:r>
              <a:rPr lang="th-TH" sz="1600" dirty="0">
                <a:solidFill>
                  <a:srgbClr val="FF0000"/>
                </a:solidFill>
              </a:rPr>
              <a:t> คิดในใจ</a:t>
            </a:r>
          </a:p>
        </p:txBody>
      </p:sp>
      <p:grpSp>
        <p:nvGrpSpPr>
          <p:cNvPr id="17" name="กลุ่ม 16">
            <a:extLst>
              <a:ext uri="{FF2B5EF4-FFF2-40B4-BE49-F238E27FC236}">
                <a16:creationId xmlns:a16="http://schemas.microsoft.com/office/drawing/2014/main" id="{FBC67A44-DFB8-4F94-9297-2EFFB6DF2321}"/>
              </a:ext>
            </a:extLst>
          </p:cNvPr>
          <p:cNvGrpSpPr/>
          <p:nvPr/>
        </p:nvGrpSpPr>
        <p:grpSpPr>
          <a:xfrm>
            <a:off x="407503" y="3620274"/>
            <a:ext cx="11529391" cy="3063159"/>
            <a:chOff x="407503" y="1174437"/>
            <a:chExt cx="11529391" cy="3063159"/>
          </a:xfrm>
        </p:grpSpPr>
        <p:grpSp>
          <p:nvGrpSpPr>
            <p:cNvPr id="18" name="กลุ่ม 17">
              <a:extLst>
                <a:ext uri="{FF2B5EF4-FFF2-40B4-BE49-F238E27FC236}">
                  <a16:creationId xmlns:a16="http://schemas.microsoft.com/office/drawing/2014/main" id="{04833F56-CC37-465F-8FEF-64A04A4C6450}"/>
                </a:ext>
              </a:extLst>
            </p:cNvPr>
            <p:cNvGrpSpPr/>
            <p:nvPr/>
          </p:nvGrpSpPr>
          <p:grpSpPr>
            <a:xfrm>
              <a:off x="407505" y="1342358"/>
              <a:ext cx="6183488" cy="1040413"/>
              <a:chOff x="407505" y="1342358"/>
              <a:chExt cx="6183488" cy="1040413"/>
            </a:xfrm>
          </p:grpSpPr>
          <p:sp>
            <p:nvSpPr>
              <p:cNvPr id="20" name="กล่องข้อความ 19">
                <a:extLst>
                  <a:ext uri="{FF2B5EF4-FFF2-40B4-BE49-F238E27FC236}">
                    <a16:creationId xmlns:a16="http://schemas.microsoft.com/office/drawing/2014/main" id="{6A7F8A93-2339-4058-9FA4-FBDB853A6209}"/>
                  </a:ext>
                </a:extLst>
              </p:cNvPr>
              <p:cNvSpPr txBox="1"/>
              <p:nvPr/>
            </p:nvSpPr>
            <p:spPr>
              <a:xfrm>
                <a:off x="407505" y="1489770"/>
                <a:ext cx="66717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(7) </a:t>
                </a:r>
                <a:endParaRPr lang="th-TH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กล่องข้อความ 20">
                    <a:extLst>
                      <a:ext uri="{FF2B5EF4-FFF2-40B4-BE49-F238E27FC236}">
                        <a16:creationId xmlns:a16="http://schemas.microsoft.com/office/drawing/2014/main" id="{A7B37667-0A50-4535-A9A9-0903562B8926}"/>
                      </a:ext>
                    </a:extLst>
                  </p:cNvPr>
                  <p:cNvSpPr txBox="1"/>
                  <p:nvPr/>
                </p:nvSpPr>
                <p:spPr>
                  <a:xfrm>
                    <a:off x="1074675" y="1342358"/>
                    <a:ext cx="5516318" cy="1040413"/>
                  </a:xfrm>
                  <a:prstGeom prst="rect">
                    <a:avLst/>
                  </a:prstGeom>
                  <a:noFill/>
                  <a:ln w="9525" cap="flat" cmpd="sng" algn="ctr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dk1"/>
                  </a:fontRef>
                </p:style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num>
                            <m:den>
                              <m: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</m:den>
                          </m:f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den>
                              </m:f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num>
                                <m:den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𝑑𝑥</m:t>
                                  </m:r>
                                </m:den>
                              </m:f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f>
                                <m:f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𝑑𝑣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𝑑𝑥</m:t>
                                  </m:r>
                                </m:den>
                              </m:f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f>
                                <m:f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𝑑𝑢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𝑑𝑥</m:t>
                                  </m:r>
                                </m:den>
                              </m:f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f>
                                <m:f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𝑑𝑣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𝑑𝑥</m:t>
                                  </m:r>
                                </m:den>
                              </m:f>
                            </m:num>
                            <m:den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oMath>
                      </m:oMathPara>
                    </a14:m>
                    <a:endParaRPr lang="th-TH" sz="2400" dirty="0"/>
                  </a:p>
                </p:txBody>
              </p:sp>
            </mc:Choice>
            <mc:Fallback xmlns="">
              <p:sp>
                <p:nvSpPr>
                  <p:cNvPr id="21" name="กล่องข้อความ 20">
                    <a:extLst>
                      <a:ext uri="{FF2B5EF4-FFF2-40B4-BE49-F238E27FC236}">
                        <a16:creationId xmlns:a16="http://schemas.microsoft.com/office/drawing/2014/main" id="{A7B37667-0A50-4535-A9A9-0903562B892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74675" y="1342358"/>
                    <a:ext cx="5516318" cy="1040413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  <a:ln w="9525" cap="flat" cmpd="sng" algn="ctr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/>
                  <a:lstStyle/>
                  <a:p>
                    <a:r>
                      <a:rPr lang="th-TH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9" name="สี่เหลี่ยมผืนผ้า 18">
              <a:extLst>
                <a:ext uri="{FF2B5EF4-FFF2-40B4-BE49-F238E27FC236}">
                  <a16:creationId xmlns:a16="http://schemas.microsoft.com/office/drawing/2014/main" id="{8B320E8E-81F5-4518-B110-C294A50913B4}"/>
                </a:ext>
              </a:extLst>
            </p:cNvPr>
            <p:cNvSpPr/>
            <p:nvPr/>
          </p:nvSpPr>
          <p:spPr>
            <a:xfrm>
              <a:off x="407503" y="1174437"/>
              <a:ext cx="11529391" cy="3063159"/>
            </a:xfrm>
            <a:prstGeom prst="rect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กล่องข้อความ 4">
                <a:extLst>
                  <a:ext uri="{FF2B5EF4-FFF2-40B4-BE49-F238E27FC236}">
                    <a16:creationId xmlns:a16="http://schemas.microsoft.com/office/drawing/2014/main" id="{E84369EC-0BC1-4CC1-AB2F-017EDAE77A0C}"/>
                  </a:ext>
                </a:extLst>
              </p:cNvPr>
              <p:cNvSpPr txBox="1"/>
              <p:nvPr/>
            </p:nvSpPr>
            <p:spPr>
              <a:xfrm>
                <a:off x="835429" y="4930430"/>
                <a:ext cx="1993238" cy="727443"/>
              </a:xfrm>
              <a:prstGeom prst="rect">
                <a:avLst/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8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dirty="0"/>
                  <a:t> </a:t>
                </a:r>
                <a:endParaRPr lang="th-TH" dirty="0"/>
              </a:p>
            </p:txBody>
          </p:sp>
        </mc:Choice>
        <mc:Fallback xmlns="">
          <p:sp>
            <p:nvSpPr>
              <p:cNvPr id="5" name="กล่องข้อความ 4">
                <a:extLst>
                  <a:ext uri="{FF2B5EF4-FFF2-40B4-BE49-F238E27FC236}">
                    <a16:creationId xmlns:a16="http://schemas.microsoft.com/office/drawing/2014/main" id="{E84369EC-0BC1-4CC1-AB2F-017EDAE77A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429" y="4930430"/>
                <a:ext cx="1993238" cy="72744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กล่องข้อความ 21">
                <a:extLst>
                  <a:ext uri="{FF2B5EF4-FFF2-40B4-BE49-F238E27FC236}">
                    <a16:creationId xmlns:a16="http://schemas.microsoft.com/office/drawing/2014/main" id="{D0463C88-CD0F-4325-9277-1F9E82D41484}"/>
                  </a:ext>
                </a:extLst>
              </p:cNvPr>
              <p:cNvSpPr txBox="1"/>
              <p:nvPr/>
            </p:nvSpPr>
            <p:spPr>
              <a:xfrm>
                <a:off x="2906202" y="4862841"/>
                <a:ext cx="6076792" cy="867417"/>
              </a:xfrm>
              <a:prstGeom prst="rect">
                <a:avLst/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4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8</m:t>
                            </m:r>
                          </m:sup>
                        </m:sSup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𝑑𝑥</m:t>
                                </m:r>
                              </m:den>
                            </m:f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𝑑𝑥</m:t>
                            </m:r>
                          </m:den>
                        </m:f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4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8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16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dirty="0"/>
                  <a:t> </a:t>
                </a:r>
                <a:endParaRPr lang="th-TH" dirty="0"/>
              </a:p>
            </p:txBody>
          </p:sp>
        </mc:Choice>
        <mc:Fallback xmlns="">
          <p:sp>
            <p:nvSpPr>
              <p:cNvPr id="22" name="กล่องข้อความ 21">
                <a:extLst>
                  <a:ext uri="{FF2B5EF4-FFF2-40B4-BE49-F238E27FC236}">
                    <a16:creationId xmlns:a16="http://schemas.microsoft.com/office/drawing/2014/main" id="{D0463C88-CD0F-4325-9277-1F9E82D414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6202" y="4862841"/>
                <a:ext cx="6076792" cy="86741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สี่เหลี่ยมผืนผ้า 6">
                <a:extLst>
                  <a:ext uri="{FF2B5EF4-FFF2-40B4-BE49-F238E27FC236}">
                    <a16:creationId xmlns:a16="http://schemas.microsoft.com/office/drawing/2014/main" id="{94E9FBC5-3AAE-48A1-B7FE-1C546341579E}"/>
                  </a:ext>
                </a:extLst>
              </p:cNvPr>
              <p:cNvSpPr/>
              <p:nvPr/>
            </p:nvSpPr>
            <p:spPr>
              <a:xfrm>
                <a:off x="2243358" y="5746644"/>
                <a:ext cx="6914970" cy="909095"/>
              </a:xfrm>
              <a:prstGeom prst="rect">
                <a:avLst/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8</m:t>
                            </m:r>
                          </m:sup>
                        </m:sSup>
                        <m:sSup>
                          <m:sSupPr>
                            <m:ctrlPr>
                              <a:rPr lang="en-US" i="1">
                                <a:highlight>
                                  <a:srgbClr val="FFFF00"/>
                                </a:highlight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highlight>
                                  <a:srgbClr val="FFFF00"/>
                                </a:highlight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i="1" smtClean="0">
                                <a:highlight>
                                  <a:srgbClr val="FFFF00"/>
                                </a:highlight>
                                <a:latin typeface="Cambria Math" panose="02040503050406030204" pitchFamily="18" charset="0"/>
                              </a:rPr>
                              <m:t> </m:t>
                            </m:r>
                            <m:d>
                              <m:dPr>
                                <m:ctrlPr>
                                  <a:rPr lang="en-US" b="0" i="1">
                                    <a:highlight>
                                      <a:srgbClr val="FFFF00"/>
                                    </a:highlight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highlight>
                                      <a:srgbClr val="FFFF00"/>
                                    </a:highlight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i="1">
                                    <a:highlight>
                                      <a:srgbClr val="FFFF00"/>
                                    </a:highlight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i="1">
                                    <a:highlight>
                                      <a:srgbClr val="FFFF00"/>
                                    </a:highlight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i="1">
                                    <a:highlight>
                                      <a:srgbClr val="FFFF00"/>
                                    </a:highlight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highlight>
                                  <a:srgbClr val="FFFF00"/>
                                </a:highlight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highlight>
                              <a:srgbClr val="008000"/>
                            </a:highlight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highlight>
                              <a:srgbClr val="008000"/>
                            </a:highlight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smtClean="0">
                            <a:highlight>
                              <a:srgbClr val="008000"/>
                            </a:highlight>
                            <a:latin typeface="Cambria Math" panose="02040503050406030204" pitchFamily="18" charset="0"/>
                          </a:rPr>
                          <m:t>)−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  <m:r>
                          <a:rPr lang="en-US" b="0" i="1" smtClean="0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  <m:t>8</m:t>
                        </m:r>
                        <m:sSup>
                          <m:sSupPr>
                            <m:ctrlPr>
                              <a:rPr lang="en-US" i="1">
                                <a:highlight>
                                  <a:srgbClr val="FFFF00"/>
                                </a:highlight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highlight>
                                      <a:srgbClr val="FFFF00"/>
                                    </a:highlight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highlight>
                                      <a:srgbClr val="FFFF00"/>
                                    </a:highlight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highlight>
                                          <a:srgbClr val="FFFF00"/>
                                        </a:highlight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highlight>
                                          <a:srgbClr val="FFFF00"/>
                                        </a:highlight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highlight>
                                          <a:srgbClr val="FFFF00"/>
                                        </a:highlight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i="1">
                                    <a:highlight>
                                      <a:srgbClr val="FFFF00"/>
                                    </a:highlight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i="1">
                                    <a:highlight>
                                      <a:srgbClr val="FFFF00"/>
                                    </a:highlight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highlight>
                                  <a:srgbClr val="FFFF00"/>
                                </a:highlight>
                                <a:latin typeface="Cambria Math" panose="02040503050406030204" pitchFamily="18" charset="0"/>
                              </a:rPr>
                              <m:t>7</m:t>
                            </m:r>
                          </m:sup>
                        </m:sSup>
                        <m:r>
                          <a:rPr lang="en-US" b="0" i="1" smtClean="0">
                            <a:highlight>
                              <a:srgbClr val="008000"/>
                            </a:highlight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highlight>
                              <a:srgbClr val="008000"/>
                            </a:highlight>
                            <a:latin typeface="Cambria Math" panose="02040503050406030204" pitchFamily="18" charset="0"/>
                          </a:rPr>
                          <m:t>8</m:t>
                        </m:r>
                        <m:r>
                          <a:rPr lang="en-US" b="0" i="1" smtClean="0">
                            <a:highlight>
                              <a:srgbClr val="008000"/>
                            </a:highlight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highlight>
                              <a:srgbClr val="008000"/>
                            </a:highlight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4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16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dirty="0"/>
                  <a:t> </a:t>
                </a:r>
                <a:endParaRPr lang="th-TH" dirty="0"/>
              </a:p>
            </p:txBody>
          </p:sp>
        </mc:Choice>
        <mc:Fallback xmlns="">
          <p:sp>
            <p:nvSpPr>
              <p:cNvPr id="7" name="สี่เหลี่ยมผืนผ้า 6">
                <a:extLst>
                  <a:ext uri="{FF2B5EF4-FFF2-40B4-BE49-F238E27FC236}">
                    <a16:creationId xmlns:a16="http://schemas.microsoft.com/office/drawing/2014/main" id="{94E9FBC5-3AAE-48A1-B7FE-1C54634157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3358" y="5746644"/>
                <a:ext cx="6914970" cy="90909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ลูกศรเชื่อมต่อแบบตรง 28">
            <a:extLst>
              <a:ext uri="{FF2B5EF4-FFF2-40B4-BE49-F238E27FC236}">
                <a16:creationId xmlns:a16="http://schemas.microsoft.com/office/drawing/2014/main" id="{7DBEE498-AB52-423A-AAB8-3295373ECBEA}"/>
              </a:ext>
            </a:extLst>
          </p:cNvPr>
          <p:cNvCxnSpPr/>
          <p:nvPr/>
        </p:nvCxnSpPr>
        <p:spPr>
          <a:xfrm flipH="1" flipV="1">
            <a:off x="6658495" y="6334298"/>
            <a:ext cx="814647" cy="1496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กล่องข้อความ 29">
                <a:extLst>
                  <a:ext uri="{FF2B5EF4-FFF2-40B4-BE49-F238E27FC236}">
                    <a16:creationId xmlns:a16="http://schemas.microsoft.com/office/drawing/2014/main" id="{59529332-27DC-4BAD-B0C3-CB98FF668E18}"/>
                  </a:ext>
                </a:extLst>
              </p:cNvPr>
              <p:cNvSpPr txBox="1"/>
              <p:nvPr/>
            </p:nvSpPr>
            <p:spPr>
              <a:xfrm>
                <a:off x="7500851" y="6334298"/>
                <a:ext cx="32060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th-TH" sz="2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th-TH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th-TH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0" name="กล่องข้อความ 29">
                <a:extLst>
                  <a:ext uri="{FF2B5EF4-FFF2-40B4-BE49-F238E27FC236}">
                    <a16:creationId xmlns:a16="http://schemas.microsoft.com/office/drawing/2014/main" id="{59529332-27DC-4BAD-B0C3-CB98FF668E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0851" y="6334298"/>
                <a:ext cx="320601" cy="307777"/>
              </a:xfrm>
              <a:prstGeom prst="rect">
                <a:avLst/>
              </a:prstGeom>
              <a:blipFill>
                <a:blip r:embed="rId11"/>
                <a:stretch>
                  <a:fillRect l="-11321" t="-9804" r="-9434"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สี่เหลี่ยมผืนผ้า 30">
            <a:extLst>
              <a:ext uri="{FF2B5EF4-FFF2-40B4-BE49-F238E27FC236}">
                <a16:creationId xmlns:a16="http://schemas.microsoft.com/office/drawing/2014/main" id="{EB6EEFC8-362C-447D-A661-D3C0D4B45B7D}"/>
              </a:ext>
            </a:extLst>
          </p:cNvPr>
          <p:cNvSpPr/>
          <p:nvPr/>
        </p:nvSpPr>
        <p:spPr>
          <a:xfrm>
            <a:off x="9318567" y="4308401"/>
            <a:ext cx="188937" cy="145582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2" name="สี่เหลี่ยมผืนผ้า 31">
            <a:extLst>
              <a:ext uri="{FF2B5EF4-FFF2-40B4-BE49-F238E27FC236}">
                <a16:creationId xmlns:a16="http://schemas.microsoft.com/office/drawing/2014/main" id="{B17494DD-D1B1-41F9-A167-AA5A5A2E940C}"/>
              </a:ext>
            </a:extLst>
          </p:cNvPr>
          <p:cNvSpPr/>
          <p:nvPr/>
        </p:nvSpPr>
        <p:spPr>
          <a:xfrm>
            <a:off x="9524264" y="4219866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</a:rPr>
              <a:t>6</a:t>
            </a:r>
            <a:endParaRPr lang="th-TH" sz="1800" dirty="0"/>
          </a:p>
        </p:txBody>
      </p:sp>
      <p:sp>
        <p:nvSpPr>
          <p:cNvPr id="33" name="สี่เหลี่ยมผืนผ้า 32">
            <a:extLst>
              <a:ext uri="{FF2B5EF4-FFF2-40B4-BE49-F238E27FC236}">
                <a16:creationId xmlns:a16="http://schemas.microsoft.com/office/drawing/2014/main" id="{D529DAB5-BC56-46E1-A28E-6FC02BF024A0}"/>
              </a:ext>
            </a:extLst>
          </p:cNvPr>
          <p:cNvSpPr/>
          <p:nvPr/>
        </p:nvSpPr>
        <p:spPr>
          <a:xfrm>
            <a:off x="9318567" y="4615079"/>
            <a:ext cx="188937" cy="145582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4" name="สี่เหลี่ยมผืนผ้า 33">
            <a:extLst>
              <a:ext uri="{FF2B5EF4-FFF2-40B4-BE49-F238E27FC236}">
                <a16:creationId xmlns:a16="http://schemas.microsoft.com/office/drawing/2014/main" id="{F1BF6DCC-EAB0-4075-8DE1-AE6075963B64}"/>
              </a:ext>
            </a:extLst>
          </p:cNvPr>
          <p:cNvSpPr/>
          <p:nvPr/>
        </p:nvSpPr>
        <p:spPr>
          <a:xfrm>
            <a:off x="9536717" y="4518593"/>
            <a:ext cx="106631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4,3,2,1,5.2</a:t>
            </a:r>
            <a:endParaRPr lang="th-TH" sz="1600" dirty="0"/>
          </a:p>
        </p:txBody>
      </p:sp>
      <p:sp>
        <p:nvSpPr>
          <p:cNvPr id="35" name="กล่องข้อความ 34">
            <a:extLst>
              <a:ext uri="{FF2B5EF4-FFF2-40B4-BE49-F238E27FC236}">
                <a16:creationId xmlns:a16="http://schemas.microsoft.com/office/drawing/2014/main" id="{024219EB-2848-4B35-93C4-4B8476189FB9}"/>
              </a:ext>
            </a:extLst>
          </p:cNvPr>
          <p:cNvSpPr txBox="1"/>
          <p:nvPr/>
        </p:nvSpPr>
        <p:spPr>
          <a:xfrm>
            <a:off x="5588796" y="647076"/>
            <a:ext cx="1002197" cy="5232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th-TH" dirty="0">
                <a:solidFill>
                  <a:schemeClr val="tx1"/>
                </a:solidFill>
              </a:rPr>
              <a:t>กฎลูกโซ่</a:t>
            </a:r>
          </a:p>
        </p:txBody>
      </p:sp>
    </p:spTree>
    <p:extLst>
      <p:ext uri="{BB962C8B-B14F-4D97-AF65-F5344CB8AC3E}">
        <p14:creationId xmlns:p14="http://schemas.microsoft.com/office/powerpoint/2010/main" val="21202885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กลุ่ม 4">
            <a:extLst>
              <a:ext uri="{FF2B5EF4-FFF2-40B4-BE49-F238E27FC236}">
                <a16:creationId xmlns:a16="http://schemas.microsoft.com/office/drawing/2014/main" id="{1BF2F9F0-8A28-4B59-A90E-0E54B8389586}"/>
              </a:ext>
            </a:extLst>
          </p:cNvPr>
          <p:cNvGrpSpPr/>
          <p:nvPr/>
        </p:nvGrpSpPr>
        <p:grpSpPr>
          <a:xfrm>
            <a:off x="4367433" y="-24266"/>
            <a:ext cx="3457133" cy="692497"/>
            <a:chOff x="4367433" y="-24266"/>
            <a:chExt cx="3457133" cy="692497"/>
          </a:xfrm>
        </p:grpSpPr>
        <p:sp>
          <p:nvSpPr>
            <p:cNvPr id="2" name="สี่เหลี่ยมผืนผ้า 1">
              <a:extLst>
                <a:ext uri="{FF2B5EF4-FFF2-40B4-BE49-F238E27FC236}">
                  <a16:creationId xmlns:a16="http://schemas.microsoft.com/office/drawing/2014/main" id="{BEEDC35F-3AB7-4A1D-ABC2-083C193A52FF}"/>
                </a:ext>
              </a:extLst>
            </p:cNvPr>
            <p:cNvSpPr/>
            <p:nvPr/>
          </p:nvSpPr>
          <p:spPr>
            <a:xfrm>
              <a:off x="4367433" y="-24266"/>
              <a:ext cx="3457133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th-TH" b="1" dirty="0">
                  <a:latin typeface="TH Sarabun New" panose="020B0500040200020003" pitchFamily="34" charset="-34"/>
                  <a:cs typeface="TH Sarabun New" panose="020B0500040200020003" pitchFamily="34" charset="-34"/>
                </a:rPr>
                <a:t>อนุพันธ์</a:t>
              </a:r>
              <a:r>
                <a:rPr lang="en-US" b="1" dirty="0">
                  <a:latin typeface="TH Sarabun New" panose="020B0500040200020003" pitchFamily="34" charset="-34"/>
                  <a:cs typeface="TH Sarabun New" panose="020B0500040200020003" pitchFamily="34" charset="-34"/>
                </a:rPr>
                <a:t>(derivative)</a:t>
              </a:r>
              <a:endParaRPr lang="th-TH" b="1" dirty="0"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  <p:sp>
          <p:nvSpPr>
            <p:cNvPr id="4" name="กล่องข้อความ 3">
              <a:extLst>
                <a:ext uri="{FF2B5EF4-FFF2-40B4-BE49-F238E27FC236}">
                  <a16:creationId xmlns:a16="http://schemas.microsoft.com/office/drawing/2014/main" id="{A5F61420-8D57-47AD-8588-792A9AAF5D3A}"/>
                </a:ext>
              </a:extLst>
            </p:cNvPr>
            <p:cNvSpPr txBox="1"/>
            <p:nvPr/>
          </p:nvSpPr>
          <p:spPr>
            <a:xfrm>
              <a:off x="5471469" y="329677"/>
              <a:ext cx="12490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th-TH" sz="1600" dirty="0">
                  <a:solidFill>
                    <a:srgbClr val="FF0000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หาจุดสูงสุดจุดต่ำสุด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กล่องข้อความ 5">
                <a:extLst>
                  <a:ext uri="{FF2B5EF4-FFF2-40B4-BE49-F238E27FC236}">
                    <a16:creationId xmlns:a16="http://schemas.microsoft.com/office/drawing/2014/main" id="{61BD8EB8-5164-4A0F-A1B0-A36E690F11DA}"/>
                  </a:ext>
                </a:extLst>
              </p:cNvPr>
              <p:cNvSpPr txBox="1"/>
              <p:nvPr/>
            </p:nvSpPr>
            <p:spPr>
              <a:xfrm>
                <a:off x="555584" y="2178742"/>
                <a:ext cx="1483996" cy="620170"/>
              </a:xfrm>
              <a:prstGeom prst="rect">
                <a:avLst/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th-TH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f>
                            <m:fPr>
                              <m:ctrlPr>
                                <a:rPr lang="th-TH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𝑑𝑥</m:t>
                              </m:r>
                            </m:num>
                            <m:den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𝑑𝑥</m:t>
                              </m:r>
                            </m:den>
                          </m:f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n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th-TH" sz="2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กล่องข้อความ 5">
                <a:extLst>
                  <a:ext uri="{FF2B5EF4-FFF2-40B4-BE49-F238E27FC236}">
                    <a16:creationId xmlns:a16="http://schemas.microsoft.com/office/drawing/2014/main" id="{61BD8EB8-5164-4A0F-A1B0-A36E690F11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584" y="2178742"/>
                <a:ext cx="1483996" cy="62017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กล่องข้อความ 8">
                <a:extLst>
                  <a:ext uri="{FF2B5EF4-FFF2-40B4-BE49-F238E27FC236}">
                    <a16:creationId xmlns:a16="http://schemas.microsoft.com/office/drawing/2014/main" id="{DB010311-45AA-47E7-8469-817483540984}"/>
                  </a:ext>
                </a:extLst>
              </p:cNvPr>
              <p:cNvSpPr txBox="1"/>
              <p:nvPr/>
            </p:nvSpPr>
            <p:spPr>
              <a:xfrm>
                <a:off x="555584" y="4374217"/>
                <a:ext cx="810671" cy="584519"/>
              </a:xfrm>
              <a:prstGeom prst="rect">
                <a:avLst/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th-TH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th-TH" sz="2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ⅆ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num>
                        <m:den>
                          <m:r>
                            <a:rPr lang="th-TH" sz="20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ⅆ</m:t>
                          </m:r>
                          <m:r>
                            <a:rPr lang="th-TH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th-TH" sz="2000" i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th-TH" sz="2000" i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th-TH" sz="2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กล่องข้อความ 8">
                <a:extLst>
                  <a:ext uri="{FF2B5EF4-FFF2-40B4-BE49-F238E27FC236}">
                    <a16:creationId xmlns:a16="http://schemas.microsoft.com/office/drawing/2014/main" id="{DB010311-45AA-47E7-8469-8174835409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584" y="4374217"/>
                <a:ext cx="810671" cy="58451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กลุ่ม 10">
            <a:extLst>
              <a:ext uri="{FF2B5EF4-FFF2-40B4-BE49-F238E27FC236}">
                <a16:creationId xmlns:a16="http://schemas.microsoft.com/office/drawing/2014/main" id="{EB9F0EB9-E444-4BA3-8B66-4E40DC2B48F1}"/>
              </a:ext>
            </a:extLst>
          </p:cNvPr>
          <p:cNvGrpSpPr/>
          <p:nvPr/>
        </p:nvGrpSpPr>
        <p:grpSpPr>
          <a:xfrm>
            <a:off x="-1264114" y="3008720"/>
            <a:ext cx="6621087" cy="1155689"/>
            <a:chOff x="311727" y="3039601"/>
            <a:chExt cx="6621087" cy="115568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กล่องข้อความ 7">
                  <a:extLst>
                    <a:ext uri="{FF2B5EF4-FFF2-40B4-BE49-F238E27FC236}">
                      <a16:creationId xmlns:a16="http://schemas.microsoft.com/office/drawing/2014/main" id="{935F4A94-3667-4B0C-B2F4-3D6D130634C9}"/>
                    </a:ext>
                  </a:extLst>
                </p:cNvPr>
                <p:cNvSpPr txBox="1"/>
                <p:nvPr/>
              </p:nvSpPr>
              <p:spPr>
                <a:xfrm>
                  <a:off x="311727" y="3117790"/>
                  <a:ext cx="6621087" cy="99931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th-TH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</m:t>
                        </m:r>
                        <m:r>
                          <a:rPr lang="th-TH" sz="2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ⅆ</m:t>
                        </m:r>
                        <m:d>
                          <m:dPr>
                            <m:ctrlPr>
                              <a:rPr lang="th-TH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th-TH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th-TH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th-TH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th-TH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</m:sSup>
                                <m:r>
                                  <a:rPr lang="th-TH" sz="2000" i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th-TH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th-TH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th-TH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𝑚</m:t>
                                    </m:r>
                                  </m:sup>
                                </m:sSup>
                              </m:num>
                              <m:den>
                                <m:sSub>
                                  <m:sSubPr>
                                    <m:ctrlPr>
                                      <a:rPr lang="th-TH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h-TH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th-TH" sz="2000" i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  <m:r>
                          <a:rPr lang="th-TH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th-TH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th-TH" sz="2000" i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ⅆ</m:t>
                            </m:r>
                            <m:sSup>
                              <m:sSupPr>
                                <m:ctrlPr>
                                  <a:rPr lang="th-TH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th-TH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th-TH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p>
                          </m:num>
                          <m:den>
                            <m:r>
                              <a:rPr lang="th-TH" sz="2000" i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ⅆ</m:t>
                            </m:r>
                            <m:r>
                              <a:rPr lang="th-TH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den>
                        </m:f>
                        <m:r>
                          <a:rPr lang="th-TH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th-TH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th-TH" sz="2000" i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ⅆ</m:t>
                            </m:r>
                            <m:sSup>
                              <m:sSupPr>
                                <m:ctrlPr>
                                  <a:rPr lang="th-TH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th-TH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th-TH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</m:t>
                                </m:r>
                              </m:sup>
                            </m:sSup>
                          </m:num>
                          <m:den>
                            <m:r>
                              <a:rPr lang="th-TH" sz="2000" i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ⅆ</m:t>
                            </m:r>
                            <m:r>
                              <a:rPr lang="th-TH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den>
                        </m:f>
                      </m:oMath>
                    </m:oMathPara>
                  </a14:m>
                  <a:endParaRPr lang="th-TH" sz="2000" dirty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  <a:p>
                  <a:r>
                    <a:rPr lang="th-TH" sz="2000" dirty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		</a:t>
                  </a:r>
                  <a:r>
                    <a:rPr lang="en-US" sz="2000" dirty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    	        </a:t>
                  </a:r>
                  <a14:m>
                    <m:oMath xmlns:m="http://schemas.openxmlformats.org/officeDocument/2006/math">
                      <m:r>
                        <a:rPr lang="en-US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</m:t>
                      </m:r>
                      <m:r>
                        <a:rPr lang="en-US" sz="2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n</m:t>
                      </m:r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a14:m>
                  <a:endParaRPr lang="th-TH" sz="2000" dirty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8" name="กล่องข้อความ 7">
                  <a:extLst>
                    <a:ext uri="{FF2B5EF4-FFF2-40B4-BE49-F238E27FC236}">
                      <a16:creationId xmlns:a16="http://schemas.microsoft.com/office/drawing/2014/main" id="{935F4A94-3667-4B0C-B2F4-3D6D130634C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1727" y="3117790"/>
                  <a:ext cx="6621087" cy="999313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th-TH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สี่เหลี่ยมผืนผ้า 9">
              <a:extLst>
                <a:ext uri="{FF2B5EF4-FFF2-40B4-BE49-F238E27FC236}">
                  <a16:creationId xmlns:a16="http://schemas.microsoft.com/office/drawing/2014/main" id="{0B7E0046-3090-4906-9226-A94A03F7F957}"/>
                </a:ext>
              </a:extLst>
            </p:cNvPr>
            <p:cNvSpPr/>
            <p:nvPr/>
          </p:nvSpPr>
          <p:spPr>
            <a:xfrm>
              <a:off x="2131425" y="3039601"/>
              <a:ext cx="3715918" cy="1155689"/>
            </a:xfrm>
            <a:prstGeom prst="rect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th-TH" sz="20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กล่องข้อความ 11">
                <a:extLst>
                  <a:ext uri="{FF2B5EF4-FFF2-40B4-BE49-F238E27FC236}">
                    <a16:creationId xmlns:a16="http://schemas.microsoft.com/office/drawing/2014/main" id="{E87E7536-5DD9-49D0-9027-828B5BDAB207}"/>
                  </a:ext>
                </a:extLst>
              </p:cNvPr>
              <p:cNvSpPr txBox="1"/>
              <p:nvPr/>
            </p:nvSpPr>
            <p:spPr>
              <a:xfrm>
                <a:off x="555584" y="5293382"/>
                <a:ext cx="1268488" cy="684931"/>
              </a:xfrm>
              <a:prstGeom prst="rect">
                <a:avLst/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th-TH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th-TH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ⅆ</m:t>
                          </m:r>
                          <m:sSup>
                            <m:sSupPr>
                              <m:ctrlPr>
                                <a:rPr lang="th-TH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th-TH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num>
                        <m:den>
                          <m:r>
                            <a:rPr lang="th-TH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ⅆ</m:t>
                          </m:r>
                          <m:r>
                            <a:rPr lang="th-TH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th-TH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th-TH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th-TH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</m:oMath>
                  </m:oMathPara>
                </a14:m>
                <a:endParaRPr lang="th-TH" sz="2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" name="กล่องข้อความ 11">
                <a:extLst>
                  <a:ext uri="{FF2B5EF4-FFF2-40B4-BE49-F238E27FC236}">
                    <a16:creationId xmlns:a16="http://schemas.microsoft.com/office/drawing/2014/main" id="{E87E7536-5DD9-49D0-9027-828B5BDAB2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584" y="5293382"/>
                <a:ext cx="1268488" cy="6849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ตัวเชื่อมต่อตรง 13">
            <a:extLst>
              <a:ext uri="{FF2B5EF4-FFF2-40B4-BE49-F238E27FC236}">
                <a16:creationId xmlns:a16="http://schemas.microsoft.com/office/drawing/2014/main" id="{DD499150-97A8-466F-BD80-2827077DEA7E}"/>
              </a:ext>
            </a:extLst>
          </p:cNvPr>
          <p:cNvCxnSpPr>
            <a:cxnSpLocks/>
          </p:cNvCxnSpPr>
          <p:nvPr/>
        </p:nvCxnSpPr>
        <p:spPr>
          <a:xfrm>
            <a:off x="5951839" y="668231"/>
            <a:ext cx="1" cy="618976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กล่องข้อความ 14">
                <a:extLst>
                  <a:ext uri="{FF2B5EF4-FFF2-40B4-BE49-F238E27FC236}">
                    <a16:creationId xmlns:a16="http://schemas.microsoft.com/office/drawing/2014/main" id="{0A301549-F146-4EAA-922F-04052BAC6B78}"/>
                  </a:ext>
                </a:extLst>
              </p:cNvPr>
              <p:cNvSpPr txBox="1"/>
              <p:nvPr/>
            </p:nvSpPr>
            <p:spPr>
              <a:xfrm>
                <a:off x="6420997" y="1122300"/>
                <a:ext cx="2503699" cy="2464264"/>
              </a:xfrm>
              <a:prstGeom prst="rect">
                <a:avLst/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endParaRPr lang="th-TH" sz="20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th-TH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th-TH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th-TH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th-TH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th-TH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th-TH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  <m:sSup>
                        <m:sSupPr>
                          <m:ctrlPr>
                            <a:rPr lang="th-TH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th-TH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th-TH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th-TH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th-TH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th-TH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th-TH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th-TH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th-TH" sz="2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th-TH" sz="20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th-TH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th-TH" sz="2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ⅆ</m:t>
                          </m:r>
                          <m:d>
                            <m:dPr>
                              <m:ctrlPr>
                                <a:rPr lang="th-TH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th-TH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th-TH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th-TH" sz="20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  <m:r>
                                <a:rPr lang="th-TH" sz="20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th-TH" sz="20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  <m:sSup>
                                <m:sSupPr>
                                  <m:ctrlPr>
                                    <a:rPr lang="th-TH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th-TH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th-TH" sz="20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th-TH" sz="20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th-TH" sz="20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th-TH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th-TH" sz="20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th-TH" sz="20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e>
                          </m:d>
                        </m:num>
                        <m:den>
                          <m:r>
                            <a:rPr lang="th-TH" sz="2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ⅆ</m:t>
                          </m:r>
                          <m:r>
                            <a:rPr lang="th-TH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th-TH" sz="2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th-TH" sz="2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th-TH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th-TH" sz="2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  <m:sSup>
                        <m:sSupPr>
                          <m:ctrlPr>
                            <a:rPr lang="th-TH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th-TH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th-TH" sz="2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th-TH" sz="2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th-TH" sz="2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  <m:d>
                        <m:dPr>
                          <m:ctrlPr>
                            <a:rPr lang="th-TH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th-TH" sz="2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th-TH" sz="2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th-TH" sz="2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th-TH" sz="2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th-TH" sz="2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5" name="กล่องข้อความ 14">
                <a:extLst>
                  <a:ext uri="{FF2B5EF4-FFF2-40B4-BE49-F238E27FC236}">
                    <a16:creationId xmlns:a16="http://schemas.microsoft.com/office/drawing/2014/main" id="{0A301549-F146-4EAA-922F-04052BAC6B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0997" y="1122300"/>
                <a:ext cx="2503699" cy="2464264"/>
              </a:xfrm>
              <a:prstGeom prst="rect">
                <a:avLst/>
              </a:prstGeom>
              <a:blipFill>
                <a:blip r:embed="rId6"/>
                <a:stretch>
                  <a:fillRect l="-969"/>
                </a:stretch>
              </a:blipFill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กล่องข้อความ 17">
                <a:extLst>
                  <a:ext uri="{FF2B5EF4-FFF2-40B4-BE49-F238E27FC236}">
                    <a16:creationId xmlns:a16="http://schemas.microsoft.com/office/drawing/2014/main" id="{5D50BC8A-9D24-4FDF-85C0-2E439E6886AA}"/>
                  </a:ext>
                </a:extLst>
              </p:cNvPr>
              <p:cNvSpPr txBox="1"/>
              <p:nvPr/>
            </p:nvSpPr>
            <p:spPr>
              <a:xfrm>
                <a:off x="6382960" y="3849412"/>
                <a:ext cx="3075073" cy="2472215"/>
              </a:xfrm>
              <a:prstGeom prst="rect">
                <a:avLst/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endParaRPr lang="th-TH" sz="2000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th-TH" sz="200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th-TH" sz="2000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th-TH" sz="200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th-TH" sz="2000" i="0" dirty="0">
                              <a:latin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  <m:r>
                        <a:rPr lang="th-TH" sz="2000" i="0" dirty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th-TH" sz="2000" i="0" dirty="0">
                          <a:latin typeface="Cambria Math" panose="02040503050406030204" pitchFamily="18" charset="0"/>
                        </a:rPr>
                        <m:t>4</m:t>
                      </m:r>
                      <m:sSup>
                        <m:sSupPr>
                          <m:ctrlPr>
                            <a:rPr lang="th-TH" sz="20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th-TH" sz="200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th-TH" sz="2000" i="0" dirty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th-TH" sz="2000" i="0" dirty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th-TH" sz="2000" i="0" dirty="0">
                          <a:latin typeface="Cambria Math" panose="02040503050406030204" pitchFamily="18" charset="0"/>
                        </a:rPr>
                        <m:t>3</m:t>
                      </m:r>
                      <m:sSup>
                        <m:sSupPr>
                          <m:ctrlPr>
                            <a:rPr lang="th-TH" sz="20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th-TH" sz="200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th-TH" sz="2000" i="0" dirty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th-TH" sz="2000" i="0" dirty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th-TH" sz="2000" i="1" dirty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th-TH" sz="2000" i="0" dirty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th-TH" sz="2000" i="0" dirty="0">
                          <a:latin typeface="Cambria Math" panose="02040503050406030204" pitchFamily="18" charset="0"/>
                        </a:rPr>
                        <m:t>7</m:t>
                      </m:r>
                    </m:oMath>
                  </m:oMathPara>
                </a14:m>
                <a:endParaRPr lang="th-TH" sz="2000" dirty="0"/>
              </a:p>
              <a:p>
                <a:endParaRPr lang="th-TH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th-TH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th-TH" sz="20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th-TH" sz="2000">
                              <a:latin typeface="Cambria Math" panose="02040503050406030204" pitchFamily="18" charset="0"/>
                            </a:rPr>
                            <m:t>ⅆ</m:t>
                          </m:r>
                          <m:d>
                            <m:dPr>
                              <m:ctrlPr>
                                <a:rPr lang="th-TH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th-TH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th-TH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th-TH" sz="2000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sup>
                              </m:sSup>
                              <m:r>
                                <a:rPr lang="th-TH" sz="200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th-TH" sz="200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sSup>
                                <m:sSupPr>
                                  <m:ctrlPr>
                                    <a:rPr lang="th-TH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th-TH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th-TH" sz="200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  <m:r>
                                <a:rPr lang="th-TH" sz="200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th-TH" sz="200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sSup>
                                <m:sSupPr>
                                  <m:ctrlPr>
                                    <a:rPr lang="th-TH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th-TH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th-TH" sz="20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th-TH" sz="200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th-TH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th-TH" sz="200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th-TH" sz="200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e>
                          </m:d>
                        </m:num>
                        <m:den>
                          <m:r>
                            <a:rPr lang="th-TH" sz="2000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th-TH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th-TH" sz="2000" i="1" dirty="0">
                  <a:latin typeface="Cambria Math" panose="02040503050406030204" pitchFamily="18" charset="0"/>
                </a:endParaRPr>
              </a:p>
              <a:p>
                <a:endParaRPr lang="th-TH" sz="20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th-TH" sz="20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th-TH" sz="2000">
                          <a:latin typeface="Cambria Math" panose="02040503050406030204" pitchFamily="18" charset="0"/>
                        </a:rPr>
                        <m:t>5</m:t>
                      </m:r>
                      <m:sSup>
                        <m:sSupPr>
                          <m:ctrlPr>
                            <a:rPr lang="th-TH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th-TH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th-TH" sz="200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th-TH" sz="200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th-TH" sz="2000">
                          <a:latin typeface="Cambria Math" panose="02040503050406030204" pitchFamily="18" charset="0"/>
                        </a:rPr>
                        <m:t>12</m:t>
                      </m:r>
                      <m:sSup>
                        <m:sSupPr>
                          <m:ctrlPr>
                            <a:rPr lang="th-TH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th-TH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th-TH" sz="200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th-TH" sz="200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th-TH" sz="2000">
                          <a:latin typeface="Cambria Math" panose="02040503050406030204" pitchFamily="18" charset="0"/>
                        </a:rPr>
                        <m:t>6</m:t>
                      </m:r>
                      <m:r>
                        <a:rPr lang="th-TH" sz="20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th-TH" sz="200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th-TH" sz="200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th-TH" sz="2000" dirty="0"/>
              </a:p>
              <a:p>
                <a:endParaRPr lang="th-TH" sz="2000" dirty="0"/>
              </a:p>
            </p:txBody>
          </p:sp>
        </mc:Choice>
        <mc:Fallback xmlns="">
          <p:sp>
            <p:nvSpPr>
              <p:cNvPr id="18" name="กล่องข้อความ 17">
                <a:extLst>
                  <a:ext uri="{FF2B5EF4-FFF2-40B4-BE49-F238E27FC236}">
                    <a16:creationId xmlns:a16="http://schemas.microsoft.com/office/drawing/2014/main" id="{5D50BC8A-9D24-4FDF-85C0-2E439E6886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2960" y="3849412"/>
                <a:ext cx="3075073" cy="2472215"/>
              </a:xfrm>
              <a:prstGeom prst="rect">
                <a:avLst/>
              </a:prstGeom>
              <a:blipFill>
                <a:blip r:embed="rId7"/>
                <a:stretch>
                  <a:fillRect l="-986"/>
                </a:stretch>
              </a:blipFill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กล่องข้อความ 20">
                <a:extLst>
                  <a:ext uri="{FF2B5EF4-FFF2-40B4-BE49-F238E27FC236}">
                    <a16:creationId xmlns:a16="http://schemas.microsoft.com/office/drawing/2014/main" id="{486AC82B-A05C-4A18-9FBB-3AFBFA817311}"/>
                  </a:ext>
                </a:extLst>
              </p:cNvPr>
              <p:cNvSpPr txBox="1"/>
              <p:nvPr/>
            </p:nvSpPr>
            <p:spPr>
              <a:xfrm>
                <a:off x="2807166" y="5343587"/>
                <a:ext cx="1188543" cy="584519"/>
              </a:xfrm>
              <a:prstGeom prst="rect">
                <a:avLst/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th-TH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th-TH" sz="2000">
                              <a:latin typeface="Cambria Math" panose="02040503050406030204" pitchFamily="18" charset="0"/>
                            </a:rPr>
                            <m:t>ⅆ</m:t>
                          </m:r>
                          <m:func>
                            <m:funcPr>
                              <m:ctrlPr>
                                <a:rPr lang="th-TH" sz="20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th-TH" sz="2000" i="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th-TH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func>
                        </m:num>
                        <m:den>
                          <m:r>
                            <a:rPr lang="th-TH" sz="2000" i="0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th-TH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th-TH" sz="20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th-TH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th-TH" sz="2000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th-TH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th-TH" sz="2000" dirty="0"/>
              </a:p>
            </p:txBody>
          </p:sp>
        </mc:Choice>
        <mc:Fallback xmlns="">
          <p:sp>
            <p:nvSpPr>
              <p:cNvPr id="21" name="กล่องข้อความ 20">
                <a:extLst>
                  <a:ext uri="{FF2B5EF4-FFF2-40B4-BE49-F238E27FC236}">
                    <a16:creationId xmlns:a16="http://schemas.microsoft.com/office/drawing/2014/main" id="{486AC82B-A05C-4A18-9FBB-3AFBFA8173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7166" y="5343587"/>
                <a:ext cx="1188543" cy="58451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858543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สี่เหลี่ยมผืนผ้า 3">
            <a:extLst>
              <a:ext uri="{FF2B5EF4-FFF2-40B4-BE49-F238E27FC236}">
                <a16:creationId xmlns:a16="http://schemas.microsoft.com/office/drawing/2014/main" id="{189E7462-EDCA-4C61-B951-FCC9297D08CD}"/>
              </a:ext>
            </a:extLst>
          </p:cNvPr>
          <p:cNvSpPr/>
          <p:nvPr/>
        </p:nvSpPr>
        <p:spPr>
          <a:xfrm>
            <a:off x="194127" y="600075"/>
            <a:ext cx="3536046" cy="5232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th-TH" b="1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อนุพันธ์ย่อย (</a:t>
            </a:r>
            <a:r>
              <a:rPr lang="en-US" b="1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partial derivative</a:t>
            </a:r>
            <a:r>
              <a:rPr lang="th-TH" b="1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)</a:t>
            </a:r>
            <a:endParaRPr lang="en-US" b="1" dirty="0">
              <a:solidFill>
                <a:schemeClr val="tx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7" name="กล่องข้อความ 6">
            <a:extLst>
              <a:ext uri="{FF2B5EF4-FFF2-40B4-BE49-F238E27FC236}">
                <a16:creationId xmlns:a16="http://schemas.microsoft.com/office/drawing/2014/main" id="{28709085-0B45-46BF-9FD5-09C10692B3DF}"/>
              </a:ext>
            </a:extLst>
          </p:cNvPr>
          <p:cNvSpPr txBox="1"/>
          <p:nvPr/>
        </p:nvSpPr>
        <p:spPr>
          <a:xfrm>
            <a:off x="4772025" y="600075"/>
            <a:ext cx="32111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dirty="0"/>
              <a:t>กำหนดให้ตัวแปรอื่นเป็นค่าคงที่</a:t>
            </a:r>
          </a:p>
        </p:txBody>
      </p:sp>
      <p:cxnSp>
        <p:nvCxnSpPr>
          <p:cNvPr id="9" name="ลูกศรเชื่อมต่อแบบตรง 8">
            <a:extLst>
              <a:ext uri="{FF2B5EF4-FFF2-40B4-BE49-F238E27FC236}">
                <a16:creationId xmlns:a16="http://schemas.microsoft.com/office/drawing/2014/main" id="{03A3D5D4-2B93-4040-B633-BFB121645294}"/>
              </a:ext>
            </a:extLst>
          </p:cNvPr>
          <p:cNvCxnSpPr>
            <a:stCxn id="4" idx="3"/>
            <a:endCxn id="7" idx="1"/>
          </p:cNvCxnSpPr>
          <p:nvPr/>
        </p:nvCxnSpPr>
        <p:spPr>
          <a:xfrm>
            <a:off x="3730173" y="861685"/>
            <a:ext cx="10418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กล่องข้อความ 9">
                <a:extLst>
                  <a:ext uri="{FF2B5EF4-FFF2-40B4-BE49-F238E27FC236}">
                    <a16:creationId xmlns:a16="http://schemas.microsoft.com/office/drawing/2014/main" id="{9C68B850-A7DB-4CDD-B2AF-D0D9CAD58174}"/>
                  </a:ext>
                </a:extLst>
              </p:cNvPr>
              <p:cNvSpPr txBox="1"/>
              <p:nvPr/>
            </p:nvSpPr>
            <p:spPr>
              <a:xfrm>
                <a:off x="4772025" y="1233443"/>
                <a:ext cx="247650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h-TH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th-TH" smtClean="0">
                          <a:latin typeface="Cambria Math" panose="02040503050406030204" pitchFamily="18" charset="0"/>
                        </a:rPr>
                        <m:t>𝜕</m:t>
                      </m:r>
                    </m:oMath>
                  </m:oMathPara>
                </a14:m>
                <a:endParaRPr lang="th-TH" dirty="0"/>
              </a:p>
            </p:txBody>
          </p:sp>
        </mc:Choice>
        <mc:Fallback xmlns="">
          <p:sp>
            <p:nvSpPr>
              <p:cNvPr id="10" name="กล่องข้อความ 9">
                <a:extLst>
                  <a:ext uri="{FF2B5EF4-FFF2-40B4-BE49-F238E27FC236}">
                    <a16:creationId xmlns:a16="http://schemas.microsoft.com/office/drawing/2014/main" id="{9C68B850-A7DB-4CDD-B2AF-D0D9CAD581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2025" y="1233443"/>
                <a:ext cx="247650" cy="430887"/>
              </a:xfrm>
              <a:prstGeom prst="rect">
                <a:avLst/>
              </a:prstGeom>
              <a:blipFill>
                <a:blip r:embed="rId2"/>
                <a:stretch>
                  <a:fillRect l="-20000" t="-4225" r="-65000"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ตัวเชื่อมต่อ: หักมุม 11">
            <a:extLst>
              <a:ext uri="{FF2B5EF4-FFF2-40B4-BE49-F238E27FC236}">
                <a16:creationId xmlns:a16="http://schemas.microsoft.com/office/drawing/2014/main" id="{80742273-C15B-4F1E-801D-0A5E236827B5}"/>
              </a:ext>
            </a:extLst>
          </p:cNvPr>
          <p:cNvCxnSpPr>
            <a:endCxn id="10" idx="1"/>
          </p:cNvCxnSpPr>
          <p:nvPr/>
        </p:nvCxnSpPr>
        <p:spPr>
          <a:xfrm>
            <a:off x="4181475" y="861685"/>
            <a:ext cx="590550" cy="58720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กล่องข้อความ 12">
                <a:extLst>
                  <a:ext uri="{FF2B5EF4-FFF2-40B4-BE49-F238E27FC236}">
                    <a16:creationId xmlns:a16="http://schemas.microsoft.com/office/drawing/2014/main" id="{03345364-748C-4269-9D2D-CBA25438A9ED}"/>
                  </a:ext>
                </a:extLst>
              </p:cNvPr>
              <p:cNvSpPr txBox="1"/>
              <p:nvPr/>
            </p:nvSpPr>
            <p:spPr>
              <a:xfrm>
                <a:off x="8753638" y="568779"/>
                <a:ext cx="3066887" cy="5865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th-TH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th-TH" sz="2000">
                            <a:latin typeface="Cambria Math" panose="02040503050406030204" pitchFamily="18" charset="0"/>
                          </a:rPr>
                          <m:t>𝜕</m:t>
                        </m:r>
                        <m:d>
                          <m:dPr>
                            <m:ctrlPr>
                              <a:rPr lang="th-TH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th-TH" sz="20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th-TH" sz="20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th-TH" sz="200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th-TH" sz="2000" i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th-TH" sz="2000" i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th-TH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th-TH" sz="2000" i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th-TH" sz="2000" i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th-TH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th-TH" sz="2000" i="0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d>
                      </m:num>
                      <m:den>
                        <m:r>
                          <a:rPr lang="th-TH" sz="2000" i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th-TH" sz="20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th-TH" sz="2000" i="0">
                            <a:latin typeface="Cambria Math" panose="02040503050406030204" pitchFamily="18" charset="0"/>
                          </a:rPr>
                          <m:t>1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th-TH" sz="2000" dirty="0"/>
                  <a:t> </a:t>
                </a:r>
              </a:p>
            </p:txBody>
          </p:sp>
        </mc:Choice>
        <mc:Fallback xmlns="">
          <p:sp>
            <p:nvSpPr>
              <p:cNvPr id="13" name="กล่องข้อความ 12">
                <a:extLst>
                  <a:ext uri="{FF2B5EF4-FFF2-40B4-BE49-F238E27FC236}">
                    <a16:creationId xmlns:a16="http://schemas.microsoft.com/office/drawing/2014/main" id="{03345364-748C-4269-9D2D-CBA25438A9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3638" y="568779"/>
                <a:ext cx="3066887" cy="586507"/>
              </a:xfrm>
              <a:prstGeom prst="rect">
                <a:avLst/>
              </a:prstGeom>
              <a:blipFill>
                <a:blip r:embed="rId3"/>
                <a:stretch>
                  <a:fillRect r="-2187" b="-13402"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ลูกศรเชื่อมต่อแบบตรง 14">
            <a:extLst>
              <a:ext uri="{FF2B5EF4-FFF2-40B4-BE49-F238E27FC236}">
                <a16:creationId xmlns:a16="http://schemas.microsoft.com/office/drawing/2014/main" id="{1919F811-3BF0-4EF4-B3B2-7F18AA641323}"/>
              </a:ext>
            </a:extLst>
          </p:cNvPr>
          <p:cNvCxnSpPr/>
          <p:nvPr/>
        </p:nvCxnSpPr>
        <p:spPr>
          <a:xfrm flipH="1">
            <a:off x="9534525" y="352425"/>
            <a:ext cx="85725" cy="1437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กล่องข้อความ 15">
            <a:extLst>
              <a:ext uri="{FF2B5EF4-FFF2-40B4-BE49-F238E27FC236}">
                <a16:creationId xmlns:a16="http://schemas.microsoft.com/office/drawing/2014/main" id="{59FD18D9-EC21-4C74-892D-C7FFA5A39A29}"/>
              </a:ext>
            </a:extLst>
          </p:cNvPr>
          <p:cNvSpPr txBox="1"/>
          <p:nvPr/>
        </p:nvSpPr>
        <p:spPr>
          <a:xfrm>
            <a:off x="9065823" y="13871"/>
            <a:ext cx="3126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1600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เปรียบเทียบ </a:t>
            </a:r>
            <a:r>
              <a:rPr lang="en-US" sz="1600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x1 ; x2,x3 </a:t>
            </a:r>
            <a:r>
              <a:rPr lang="th-TH" sz="1600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จึงเท่ากับค่าคงที่ มีค่าเท่ากับ 0</a:t>
            </a:r>
          </a:p>
        </p:txBody>
      </p:sp>
      <p:cxnSp>
        <p:nvCxnSpPr>
          <p:cNvPr id="18" name="ลูกศรเชื่อมต่อแบบตรง 17">
            <a:extLst>
              <a:ext uri="{FF2B5EF4-FFF2-40B4-BE49-F238E27FC236}">
                <a16:creationId xmlns:a16="http://schemas.microsoft.com/office/drawing/2014/main" id="{5DD14D5F-D46C-4F4C-9D7D-59FA2E92B32A}"/>
              </a:ext>
            </a:extLst>
          </p:cNvPr>
          <p:cNvCxnSpPr>
            <a:stCxn id="7" idx="3"/>
            <a:endCxn id="13" idx="1"/>
          </p:cNvCxnSpPr>
          <p:nvPr/>
        </p:nvCxnSpPr>
        <p:spPr>
          <a:xfrm>
            <a:off x="7983160" y="861685"/>
            <a:ext cx="770478" cy="3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กลุ่ม 25">
            <a:extLst>
              <a:ext uri="{FF2B5EF4-FFF2-40B4-BE49-F238E27FC236}">
                <a16:creationId xmlns:a16="http://schemas.microsoft.com/office/drawing/2014/main" id="{DAA1232F-6F5F-40E2-BB04-2F0763D0E2CC}"/>
              </a:ext>
            </a:extLst>
          </p:cNvPr>
          <p:cNvGrpSpPr/>
          <p:nvPr/>
        </p:nvGrpSpPr>
        <p:grpSpPr>
          <a:xfrm>
            <a:off x="885825" y="3302630"/>
            <a:ext cx="2152650" cy="1619250"/>
            <a:chOff x="4686300" y="2676525"/>
            <a:chExt cx="2152650" cy="161925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กล่องข้อความ 21">
                  <a:extLst>
                    <a:ext uri="{FF2B5EF4-FFF2-40B4-BE49-F238E27FC236}">
                      <a16:creationId xmlns:a16="http://schemas.microsoft.com/office/drawing/2014/main" id="{2A6F5164-B985-40F8-B4BF-67818E02607E}"/>
                    </a:ext>
                  </a:extLst>
                </p:cNvPr>
                <p:cNvSpPr txBox="1"/>
                <p:nvPr/>
              </p:nvSpPr>
              <p:spPr>
                <a:xfrm>
                  <a:off x="4772025" y="2845037"/>
                  <a:ext cx="162595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th-TH" sz="18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th-TH" sz="1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th-TH" sz="1800" i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  <m:r>
                          <a:rPr lang="th-TH" sz="1800" i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th-TH" sz="1800" i="0">
                            <a:latin typeface="Cambria Math" panose="02040503050406030204" pitchFamily="18" charset="0"/>
                          </a:rPr>
                          <m:t>5</m:t>
                        </m:r>
                        <m:sSup>
                          <m:sSupPr>
                            <m:ctrlPr>
                              <a:rPr lang="th-TH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th-TH" sz="18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th-TH" sz="1800" i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th-TH" sz="1800" i="0">
                            <a:latin typeface="Cambria Math" panose="02040503050406030204" pitchFamily="18" charset="0"/>
                          </a:rPr>
                          <m:t>+</m:t>
                        </m:r>
                        <m:func>
                          <m:funcPr>
                            <m:ctrlPr>
                              <a:rPr lang="th-TH" sz="18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US" sz="1800" b="0" i="0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  <m:r>
                              <m:rPr>
                                <m:sty m:val="p"/>
                              </m:rPr>
                              <a:rPr lang="en-US" sz="1800" b="0" i="0" smtClean="0">
                                <a:latin typeface="Cambria Math" panose="02040503050406030204" pitchFamily="18" charset="0"/>
                              </a:rPr>
                              <m:t>x</m:t>
                            </m:r>
                          </m:fName>
                          <m:e>
                            <m:r>
                              <a:rPr lang="th-TH" sz="18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func>
                      </m:oMath>
                    </m:oMathPara>
                  </a14:m>
                  <a:endParaRPr lang="th-TH" sz="1800" dirty="0"/>
                </a:p>
              </p:txBody>
            </p:sp>
          </mc:Choice>
          <mc:Fallback xmlns="">
            <p:sp>
              <p:nvSpPr>
                <p:cNvPr id="22" name="กล่องข้อความ 21">
                  <a:extLst>
                    <a:ext uri="{FF2B5EF4-FFF2-40B4-BE49-F238E27FC236}">
                      <a16:creationId xmlns:a16="http://schemas.microsoft.com/office/drawing/2014/main" id="{2A6F5164-B985-40F8-B4BF-67818E02607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72025" y="2845037"/>
                  <a:ext cx="1625958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1873" t="-13043" r="-2996" b="-15217"/>
                  </a:stretch>
                </a:blipFill>
              </p:spPr>
              <p:txBody>
                <a:bodyPr/>
                <a:lstStyle/>
                <a:p>
                  <a:r>
                    <a:rPr lang="th-TH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กล่องข้อความ 22">
                  <a:extLst>
                    <a:ext uri="{FF2B5EF4-FFF2-40B4-BE49-F238E27FC236}">
                      <a16:creationId xmlns:a16="http://schemas.microsoft.com/office/drawing/2014/main" id="{56EB6A07-0BF9-41A9-BF59-28F22B1B7276}"/>
                    </a:ext>
                  </a:extLst>
                </p:cNvPr>
                <p:cNvSpPr txBox="1"/>
                <p:nvPr/>
              </p:nvSpPr>
              <p:spPr>
                <a:xfrm>
                  <a:off x="4772025" y="3245786"/>
                  <a:ext cx="1976310" cy="55579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th-TH" sz="18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th-TH" sz="180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d>
                              <m:dPr>
                                <m:ctrlPr>
                                  <a:rPr lang="th-TH" sz="1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th-TH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th-TH" sz="1800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p>
                                    <m:r>
                                      <a:rPr lang="th-TH" sz="1800" i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  <m:r>
                                  <a:rPr lang="th-TH" sz="1800" i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th-TH" sz="1800" i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  <m:sSup>
                                  <m:sSupPr>
                                    <m:ctrlPr>
                                      <a:rPr lang="th-TH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th-TH" sz="18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th-TH" sz="1800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th-TH" sz="1800" i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th-TH" sz="1800" i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th-TH" sz="1800" i="1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</m:d>
                          </m:num>
                          <m:den>
                            <m:r>
                              <a:rPr lang="th-TH" sz="1800" i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th-TH" sz="18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den>
                        </m:f>
                      </m:oMath>
                    </m:oMathPara>
                  </a14:m>
                  <a:endParaRPr lang="th-TH" sz="1800" dirty="0"/>
                </a:p>
              </p:txBody>
            </p:sp>
          </mc:Choice>
          <mc:Fallback xmlns="">
            <p:sp>
              <p:nvSpPr>
                <p:cNvPr id="23" name="กล่องข้อความ 22">
                  <a:extLst>
                    <a:ext uri="{FF2B5EF4-FFF2-40B4-BE49-F238E27FC236}">
                      <a16:creationId xmlns:a16="http://schemas.microsoft.com/office/drawing/2014/main" id="{56EB6A07-0BF9-41A9-BF59-28F22B1B727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72025" y="3245786"/>
                  <a:ext cx="1976310" cy="555793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th-TH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กล่องข้อความ 23">
                  <a:extLst>
                    <a:ext uri="{FF2B5EF4-FFF2-40B4-BE49-F238E27FC236}">
                      <a16:creationId xmlns:a16="http://schemas.microsoft.com/office/drawing/2014/main" id="{72573B83-4799-49EF-9117-17CD037E7975}"/>
                    </a:ext>
                  </a:extLst>
                </p:cNvPr>
                <p:cNvSpPr txBox="1"/>
                <p:nvPr/>
              </p:nvSpPr>
              <p:spPr>
                <a:xfrm>
                  <a:off x="4772025" y="3925329"/>
                  <a:ext cx="167488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th-TH" sz="1800" dirty="0" smtClean="0">
                            <a:latin typeface="Cambria Math" panose="02040503050406030204" pitchFamily="18" charset="0"/>
                          </a:rPr>
                          <m:t>3</m:t>
                        </m:r>
                        <m:sSup>
                          <m:sSupPr>
                            <m:ctrlPr>
                              <a:rPr lang="th-TH" sz="18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th-TH" sz="1800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th-TH" sz="1800" i="0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th-TH" sz="1800" i="0" dirty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th-TH" sz="1800" i="0" dirty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th-TH" sz="1800" i="0" dirty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th-TH" sz="1800" i="0" dirty="0">
                            <a:latin typeface="Cambria Math" panose="02040503050406030204" pitchFamily="18" charset="0"/>
                          </a:rPr>
                          <m:t>5</m:t>
                        </m:r>
                        <m:r>
                          <a:rPr lang="th-TH" sz="1800" i="1" dirty="0">
                            <a:latin typeface="Cambria Math" panose="02040503050406030204" pitchFamily="18" charset="0"/>
                          </a:rPr>
                          <m:t>𝑦</m:t>
                        </m:r>
                        <m:d>
                          <m:dPr>
                            <m:ctrlPr>
                              <a:rPr lang="th-TH" sz="18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th-TH" sz="1800" i="0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oMath>
                    </m:oMathPara>
                  </a14:m>
                  <a:endParaRPr lang="th-TH" sz="1800" dirty="0"/>
                </a:p>
              </p:txBody>
            </p:sp>
          </mc:Choice>
          <mc:Fallback xmlns="">
            <p:sp>
              <p:nvSpPr>
                <p:cNvPr id="24" name="กล่องข้อความ 23">
                  <a:extLst>
                    <a:ext uri="{FF2B5EF4-FFF2-40B4-BE49-F238E27FC236}">
                      <a16:creationId xmlns:a16="http://schemas.microsoft.com/office/drawing/2014/main" id="{72573B83-4799-49EF-9117-17CD037E797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72025" y="3925329"/>
                  <a:ext cx="1674882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2909" t="-13333" b="-17778"/>
                  </a:stretch>
                </a:blipFill>
              </p:spPr>
              <p:txBody>
                <a:bodyPr/>
                <a:lstStyle/>
                <a:p>
                  <a:r>
                    <a:rPr lang="th-TH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5" name="สี่เหลี่ยมผืนผ้า 24">
              <a:extLst>
                <a:ext uri="{FF2B5EF4-FFF2-40B4-BE49-F238E27FC236}">
                  <a16:creationId xmlns:a16="http://schemas.microsoft.com/office/drawing/2014/main" id="{C1A87517-45A1-4F07-8403-D9F5AC142CDD}"/>
                </a:ext>
              </a:extLst>
            </p:cNvPr>
            <p:cNvSpPr/>
            <p:nvPr/>
          </p:nvSpPr>
          <p:spPr>
            <a:xfrm>
              <a:off x="4686300" y="2676525"/>
              <a:ext cx="2152650" cy="1619250"/>
            </a:xfrm>
            <a:prstGeom prst="rect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  <p:grpSp>
        <p:nvGrpSpPr>
          <p:cNvPr id="27" name="กลุ่ม 26">
            <a:extLst>
              <a:ext uri="{FF2B5EF4-FFF2-40B4-BE49-F238E27FC236}">
                <a16:creationId xmlns:a16="http://schemas.microsoft.com/office/drawing/2014/main" id="{F359AF63-FEB0-4D36-852E-3971DA1F9D22}"/>
              </a:ext>
            </a:extLst>
          </p:cNvPr>
          <p:cNvGrpSpPr/>
          <p:nvPr/>
        </p:nvGrpSpPr>
        <p:grpSpPr>
          <a:xfrm>
            <a:off x="3400425" y="3302630"/>
            <a:ext cx="2152650" cy="1619250"/>
            <a:chOff x="4686300" y="2676525"/>
            <a:chExt cx="2152650" cy="161925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กล่องข้อความ 27">
                  <a:extLst>
                    <a:ext uri="{FF2B5EF4-FFF2-40B4-BE49-F238E27FC236}">
                      <a16:creationId xmlns:a16="http://schemas.microsoft.com/office/drawing/2014/main" id="{4F66CFBE-4A7E-4E73-910D-A12E3606A647}"/>
                    </a:ext>
                  </a:extLst>
                </p:cNvPr>
                <p:cNvSpPr txBox="1"/>
                <p:nvPr/>
              </p:nvSpPr>
              <p:spPr>
                <a:xfrm>
                  <a:off x="4772025" y="2845037"/>
                  <a:ext cx="162595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th-TH" sz="18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th-TH" sz="1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th-TH" sz="1800" i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  <m:r>
                          <a:rPr lang="th-TH" sz="1800" i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th-TH" sz="1800" i="0">
                            <a:latin typeface="Cambria Math" panose="02040503050406030204" pitchFamily="18" charset="0"/>
                          </a:rPr>
                          <m:t>5</m:t>
                        </m:r>
                        <m:sSup>
                          <m:sSupPr>
                            <m:ctrlPr>
                              <a:rPr lang="th-TH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th-TH" sz="18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th-TH" sz="1800" i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th-TH" sz="1800" i="0">
                            <a:latin typeface="Cambria Math" panose="02040503050406030204" pitchFamily="18" charset="0"/>
                          </a:rPr>
                          <m:t>+</m:t>
                        </m:r>
                        <m:func>
                          <m:funcPr>
                            <m:ctrlPr>
                              <a:rPr lang="th-TH" sz="18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US" sz="1800" b="0" i="0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  <m:r>
                              <m:rPr>
                                <m:sty m:val="p"/>
                              </m:rPr>
                              <a:rPr lang="en-US" sz="1800" b="0" i="0" smtClean="0">
                                <a:latin typeface="Cambria Math" panose="02040503050406030204" pitchFamily="18" charset="0"/>
                              </a:rPr>
                              <m:t>x</m:t>
                            </m:r>
                          </m:fName>
                          <m:e>
                            <m:r>
                              <a:rPr lang="th-TH" sz="18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func>
                      </m:oMath>
                    </m:oMathPara>
                  </a14:m>
                  <a:endParaRPr lang="th-TH" sz="1800" dirty="0"/>
                </a:p>
              </p:txBody>
            </p:sp>
          </mc:Choice>
          <mc:Fallback xmlns="">
            <p:sp>
              <p:nvSpPr>
                <p:cNvPr id="28" name="กล่องข้อความ 27">
                  <a:extLst>
                    <a:ext uri="{FF2B5EF4-FFF2-40B4-BE49-F238E27FC236}">
                      <a16:creationId xmlns:a16="http://schemas.microsoft.com/office/drawing/2014/main" id="{4F66CFBE-4A7E-4E73-910D-A12E3606A64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72025" y="2845037"/>
                  <a:ext cx="1625958" cy="276999"/>
                </a:xfrm>
                <a:prstGeom prst="rect">
                  <a:avLst/>
                </a:prstGeom>
                <a:blipFill>
                  <a:blip r:embed="rId7"/>
                  <a:stretch>
                    <a:fillRect l="-1873" t="-13043" r="-2996" b="-15217"/>
                  </a:stretch>
                </a:blipFill>
              </p:spPr>
              <p:txBody>
                <a:bodyPr/>
                <a:lstStyle/>
                <a:p>
                  <a:r>
                    <a:rPr lang="th-TH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กล่องข้อความ 28">
                  <a:extLst>
                    <a:ext uri="{FF2B5EF4-FFF2-40B4-BE49-F238E27FC236}">
                      <a16:creationId xmlns:a16="http://schemas.microsoft.com/office/drawing/2014/main" id="{96128D84-3B48-49B6-8197-978328DAF071}"/>
                    </a:ext>
                  </a:extLst>
                </p:cNvPr>
                <p:cNvSpPr txBox="1"/>
                <p:nvPr/>
              </p:nvSpPr>
              <p:spPr>
                <a:xfrm>
                  <a:off x="4772025" y="3245786"/>
                  <a:ext cx="1976310" cy="60311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th-TH" sz="18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th-TH" sz="180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d>
                              <m:dPr>
                                <m:ctrlPr>
                                  <a:rPr lang="th-TH" sz="1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th-TH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th-TH" sz="1800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p>
                                    <m:r>
                                      <a:rPr lang="th-TH" sz="1800" i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  <m:r>
                                  <a:rPr lang="th-TH" sz="1800" i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th-TH" sz="1800" i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  <m:sSup>
                                  <m:sSupPr>
                                    <m:ctrlPr>
                                      <a:rPr lang="th-TH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th-TH" sz="18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th-TH" sz="1800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th-TH" sz="1800" i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th-TH" sz="1800" i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th-TH" sz="1800" i="1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</m:d>
                          </m:num>
                          <m:den>
                            <m:r>
                              <a:rPr lang="th-TH" sz="1800" i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den>
                        </m:f>
                      </m:oMath>
                    </m:oMathPara>
                  </a14:m>
                  <a:endParaRPr lang="th-TH" sz="1800" dirty="0"/>
                </a:p>
              </p:txBody>
            </p:sp>
          </mc:Choice>
          <mc:Fallback xmlns="">
            <p:sp>
              <p:nvSpPr>
                <p:cNvPr id="29" name="กล่องข้อความ 28">
                  <a:extLst>
                    <a:ext uri="{FF2B5EF4-FFF2-40B4-BE49-F238E27FC236}">
                      <a16:creationId xmlns:a16="http://schemas.microsoft.com/office/drawing/2014/main" id="{96128D84-3B48-49B6-8197-978328DAF07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72025" y="3245786"/>
                  <a:ext cx="1976310" cy="603114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th-TH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กล่องข้อความ 29">
                  <a:extLst>
                    <a:ext uri="{FF2B5EF4-FFF2-40B4-BE49-F238E27FC236}">
                      <a16:creationId xmlns:a16="http://schemas.microsoft.com/office/drawing/2014/main" id="{E5782B48-14A2-429B-81BF-AAEE5CD61576}"/>
                    </a:ext>
                  </a:extLst>
                </p:cNvPr>
                <p:cNvSpPr txBox="1"/>
                <p:nvPr/>
              </p:nvSpPr>
              <p:spPr>
                <a:xfrm>
                  <a:off x="4772025" y="3925329"/>
                  <a:ext cx="169764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th-TH" sz="1800" dirty="0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th-TH" sz="1800" i="0" dirty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th-TH" sz="1800" b="0" i="0" dirty="0" smtClean="0">
                            <a:latin typeface="Cambria Math" panose="02040503050406030204" pitchFamily="18" charset="0"/>
                          </a:rPr>
                          <m:t>10</m:t>
                        </m:r>
                        <m:r>
                          <m:rPr>
                            <m:sty m:val="p"/>
                          </m:rPr>
                          <a:rPr lang="en-US" sz="1800" b="0" i="0" dirty="0" smtClean="0">
                            <a:latin typeface="Cambria Math" panose="02040503050406030204" pitchFamily="18" charset="0"/>
                          </a:rPr>
                          <m:t>y</m:t>
                        </m:r>
                        <m:r>
                          <a:rPr lang="th-TH" sz="1800" i="0" dirty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th-TH" sz="1800" i="0" dirty="0">
                            <a:latin typeface="Cambria Math" panose="02040503050406030204" pitchFamily="18" charset="0"/>
                          </a:rPr>
                          <m:t>5</m:t>
                        </m:r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  <m:d>
                          <m:dPr>
                            <m:ctrlPr>
                              <a:rPr lang="th-TH" sz="18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th-TH" sz="1800" i="0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oMath>
                    </m:oMathPara>
                  </a14:m>
                  <a:endParaRPr lang="th-TH" sz="1800" dirty="0"/>
                </a:p>
              </p:txBody>
            </p:sp>
          </mc:Choice>
          <mc:Fallback xmlns="">
            <p:sp>
              <p:nvSpPr>
                <p:cNvPr id="30" name="กล่องข้อความ 29">
                  <a:extLst>
                    <a:ext uri="{FF2B5EF4-FFF2-40B4-BE49-F238E27FC236}">
                      <a16:creationId xmlns:a16="http://schemas.microsoft.com/office/drawing/2014/main" id="{E5782B48-14A2-429B-81BF-AAEE5CD6157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72025" y="3925329"/>
                  <a:ext cx="1697644" cy="276999"/>
                </a:xfrm>
                <a:prstGeom prst="rect">
                  <a:avLst/>
                </a:prstGeom>
                <a:blipFill>
                  <a:blip r:embed="rId9"/>
                  <a:stretch>
                    <a:fillRect l="-3237" t="-8889" b="-17778"/>
                  </a:stretch>
                </a:blipFill>
              </p:spPr>
              <p:txBody>
                <a:bodyPr/>
                <a:lstStyle/>
                <a:p>
                  <a:r>
                    <a:rPr lang="th-TH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1" name="สี่เหลี่ยมผืนผ้า 30">
              <a:extLst>
                <a:ext uri="{FF2B5EF4-FFF2-40B4-BE49-F238E27FC236}">
                  <a16:creationId xmlns:a16="http://schemas.microsoft.com/office/drawing/2014/main" id="{7B9E78EC-5243-44AA-B71D-695FBC1C12BD}"/>
                </a:ext>
              </a:extLst>
            </p:cNvPr>
            <p:cNvSpPr/>
            <p:nvPr/>
          </p:nvSpPr>
          <p:spPr>
            <a:xfrm>
              <a:off x="4686300" y="2676525"/>
              <a:ext cx="2152650" cy="1619250"/>
            </a:xfrm>
            <a:prstGeom prst="rect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</p:grpSp>
      <p:grpSp>
        <p:nvGrpSpPr>
          <p:cNvPr id="33" name="กลุ่ม 32">
            <a:extLst>
              <a:ext uri="{FF2B5EF4-FFF2-40B4-BE49-F238E27FC236}">
                <a16:creationId xmlns:a16="http://schemas.microsoft.com/office/drawing/2014/main" id="{6AFDF266-C879-4348-87B5-CCF11C2D018F}"/>
              </a:ext>
            </a:extLst>
          </p:cNvPr>
          <p:cNvGrpSpPr/>
          <p:nvPr/>
        </p:nvGrpSpPr>
        <p:grpSpPr>
          <a:xfrm>
            <a:off x="5838827" y="3302630"/>
            <a:ext cx="1600200" cy="1619250"/>
            <a:chOff x="4686300" y="2676525"/>
            <a:chExt cx="1600200" cy="161925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กล่องข้อความ 33">
                  <a:extLst>
                    <a:ext uri="{FF2B5EF4-FFF2-40B4-BE49-F238E27FC236}">
                      <a16:creationId xmlns:a16="http://schemas.microsoft.com/office/drawing/2014/main" id="{0770AF73-E939-4DB8-9272-A306E4A6F5E9}"/>
                    </a:ext>
                  </a:extLst>
                </p:cNvPr>
                <p:cNvSpPr txBox="1"/>
                <p:nvPr/>
              </p:nvSpPr>
              <p:spPr>
                <a:xfrm>
                  <a:off x="4772025" y="2845037"/>
                  <a:ext cx="79964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th-TH" sz="18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th-TH" sz="1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th-TH" sz="1800" b="0" i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th-TH" sz="1800" b="0" i="0" smtClean="0"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th-TH" sz="1800" b="0" i="0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sup>
                        </m:sSup>
                        <m:sSup>
                          <m:sSupPr>
                            <m:ctrlPr>
                              <a:rPr lang="th-TH" sz="18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th-TH" sz="18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th-TH" sz="1800" b="0" i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th-TH" sz="1800" b="0" i="0" smtClean="0"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th-TH" sz="1800" b="0" i="0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oMath>
                    </m:oMathPara>
                  </a14:m>
                  <a:endParaRPr lang="th-TH" sz="1800" dirty="0"/>
                </a:p>
              </p:txBody>
            </p:sp>
          </mc:Choice>
          <mc:Fallback xmlns="">
            <p:sp>
              <p:nvSpPr>
                <p:cNvPr id="34" name="กล่องข้อความ 33">
                  <a:extLst>
                    <a:ext uri="{FF2B5EF4-FFF2-40B4-BE49-F238E27FC236}">
                      <a16:creationId xmlns:a16="http://schemas.microsoft.com/office/drawing/2014/main" id="{0770AF73-E939-4DB8-9272-A306E4A6F5E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72025" y="2845037"/>
                  <a:ext cx="799641" cy="276999"/>
                </a:xfrm>
                <a:prstGeom prst="rect">
                  <a:avLst/>
                </a:prstGeom>
                <a:blipFill>
                  <a:blip r:embed="rId10"/>
                  <a:stretch>
                    <a:fillRect l="-4580" t="-13043" r="-3817" b="-15217"/>
                  </a:stretch>
                </a:blipFill>
              </p:spPr>
              <p:txBody>
                <a:bodyPr/>
                <a:lstStyle/>
                <a:p>
                  <a:r>
                    <a:rPr lang="th-TH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กล่องข้อความ 34">
                  <a:extLst>
                    <a:ext uri="{FF2B5EF4-FFF2-40B4-BE49-F238E27FC236}">
                      <a16:creationId xmlns:a16="http://schemas.microsoft.com/office/drawing/2014/main" id="{061F423D-3BF2-496F-A9D6-C319B9549EB7}"/>
                    </a:ext>
                  </a:extLst>
                </p:cNvPr>
                <p:cNvSpPr txBox="1"/>
                <p:nvPr/>
              </p:nvSpPr>
              <p:spPr>
                <a:xfrm>
                  <a:off x="4772025" y="3245786"/>
                  <a:ext cx="1116267" cy="60311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th-TH" sz="18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th-TH" sz="180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d>
                              <m:dPr>
                                <m:ctrlPr>
                                  <a:rPr lang="th-TH" sz="1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th-TH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th-TH" sz="18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th-TH" sz="180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  <m:r>
                                      <a:rPr lang="th-TH" sz="1800"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  <m:r>
                                      <a:rPr lang="th-TH" sz="180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lang="th-TH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th-TH" sz="18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th-TH" sz="180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  <m:r>
                                      <a:rPr lang="th-TH" sz="1800"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  <m:r>
                                      <a:rPr lang="th-TH" sz="180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p>
                                </m:sSup>
                              </m:e>
                            </m:d>
                          </m:num>
                          <m:den>
                            <m:r>
                              <a:rPr lang="th-TH" sz="1800" i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den>
                        </m:f>
                      </m:oMath>
                    </m:oMathPara>
                  </a14:m>
                  <a:endParaRPr lang="th-TH" sz="1800" dirty="0"/>
                </a:p>
              </p:txBody>
            </p:sp>
          </mc:Choice>
          <mc:Fallback xmlns="">
            <p:sp>
              <p:nvSpPr>
                <p:cNvPr id="35" name="กล่องข้อความ 34">
                  <a:extLst>
                    <a:ext uri="{FF2B5EF4-FFF2-40B4-BE49-F238E27FC236}">
                      <a16:creationId xmlns:a16="http://schemas.microsoft.com/office/drawing/2014/main" id="{061F423D-3BF2-496F-A9D6-C319B9549E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72025" y="3245786"/>
                  <a:ext cx="1116267" cy="603114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th-TH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กล่องข้อความ 35">
                  <a:extLst>
                    <a:ext uri="{FF2B5EF4-FFF2-40B4-BE49-F238E27FC236}">
                      <a16:creationId xmlns:a16="http://schemas.microsoft.com/office/drawing/2014/main" id="{D80B6507-3B1C-4859-9B56-EB7DD4EA636F}"/>
                    </a:ext>
                  </a:extLst>
                </p:cNvPr>
                <p:cNvSpPr txBox="1"/>
                <p:nvPr/>
              </p:nvSpPr>
              <p:spPr>
                <a:xfrm>
                  <a:off x="4772025" y="3925329"/>
                  <a:ext cx="141763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th-TH" sz="180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th-TH" sz="1800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th-TH" sz="1800" i="0" dirty="0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th-TH" sz="1800" i="0" dirty="0"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th-TH" sz="1800" i="0" dirty="0">
                                <a:latin typeface="Cambria Math" panose="02040503050406030204" pitchFamily="18" charset="0"/>
                              </a:rPr>
                              <m:t>6</m:t>
                            </m:r>
                          </m:sup>
                        </m:sSup>
                        <m:d>
                          <m:dPr>
                            <m:ctrlPr>
                              <a:rPr lang="th-TH" sz="18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th-TH" sz="1800" i="0" dirty="0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th-TH" sz="1800" i="0" dirty="0"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th-TH" sz="1800" i="0" dirty="0">
                                <a:latin typeface="Cambria Math" panose="02040503050406030204" pitchFamily="18" charset="0"/>
                              </a:rPr>
                              <m:t>4</m:t>
                            </m:r>
                          </m:e>
                        </m:d>
                        <m:sSup>
                          <m:sSupPr>
                            <m:ctrlPr>
                              <a:rPr lang="th-TH" sz="18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th-TH" sz="1800" i="1" dirty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th-TH" sz="1800" i="0" dirty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th-TH" sz="1800" i="0" dirty="0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th-TH" sz="1800" i="0" dirty="0"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th-TH" sz="1800" i="0" dirty="0">
                                <a:latin typeface="Cambria Math" panose="02040503050406030204" pitchFamily="18" charset="0"/>
                              </a:rPr>
                              <m:t>6</m:t>
                            </m:r>
                          </m:sup>
                        </m:sSup>
                      </m:oMath>
                    </m:oMathPara>
                  </a14:m>
                  <a:endParaRPr lang="th-TH" sz="1800" dirty="0"/>
                </a:p>
              </p:txBody>
            </p:sp>
          </mc:Choice>
          <mc:Fallback xmlns="">
            <p:sp>
              <p:nvSpPr>
                <p:cNvPr id="36" name="กล่องข้อความ 35">
                  <a:extLst>
                    <a:ext uri="{FF2B5EF4-FFF2-40B4-BE49-F238E27FC236}">
                      <a16:creationId xmlns:a16="http://schemas.microsoft.com/office/drawing/2014/main" id="{D80B6507-3B1C-4859-9B56-EB7DD4EA63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72025" y="3925329"/>
                  <a:ext cx="1417632" cy="276999"/>
                </a:xfrm>
                <a:prstGeom prst="rect">
                  <a:avLst/>
                </a:prstGeom>
                <a:blipFill>
                  <a:blip r:embed="rId12"/>
                  <a:stretch>
                    <a:fillRect l="-2586" t="-13333" r="-1724" b="-17778"/>
                  </a:stretch>
                </a:blipFill>
              </p:spPr>
              <p:txBody>
                <a:bodyPr/>
                <a:lstStyle/>
                <a:p>
                  <a:r>
                    <a:rPr lang="th-TH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7" name="สี่เหลี่ยมผืนผ้า 36">
              <a:extLst>
                <a:ext uri="{FF2B5EF4-FFF2-40B4-BE49-F238E27FC236}">
                  <a16:creationId xmlns:a16="http://schemas.microsoft.com/office/drawing/2014/main" id="{3E3CF98B-F20F-429C-93D2-AE45F082F6A4}"/>
                </a:ext>
              </a:extLst>
            </p:cNvPr>
            <p:cNvSpPr/>
            <p:nvPr/>
          </p:nvSpPr>
          <p:spPr>
            <a:xfrm>
              <a:off x="4686300" y="2676525"/>
              <a:ext cx="1600200" cy="1619250"/>
            </a:xfrm>
            <a:prstGeom prst="rect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</p:grpSp>
      <p:grpSp>
        <p:nvGrpSpPr>
          <p:cNvPr id="38" name="กลุ่ม 37">
            <a:extLst>
              <a:ext uri="{FF2B5EF4-FFF2-40B4-BE49-F238E27FC236}">
                <a16:creationId xmlns:a16="http://schemas.microsoft.com/office/drawing/2014/main" id="{658C6894-3864-4549-AD04-75055A88E4F1}"/>
              </a:ext>
            </a:extLst>
          </p:cNvPr>
          <p:cNvGrpSpPr/>
          <p:nvPr/>
        </p:nvGrpSpPr>
        <p:grpSpPr>
          <a:xfrm>
            <a:off x="7724779" y="3302630"/>
            <a:ext cx="1600200" cy="1619250"/>
            <a:chOff x="4686300" y="2676525"/>
            <a:chExt cx="1600200" cy="161925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กล่องข้อความ 38">
                  <a:extLst>
                    <a:ext uri="{FF2B5EF4-FFF2-40B4-BE49-F238E27FC236}">
                      <a16:creationId xmlns:a16="http://schemas.microsoft.com/office/drawing/2014/main" id="{18F6BCD4-7215-40C7-B693-20FFCAAA4845}"/>
                    </a:ext>
                  </a:extLst>
                </p:cNvPr>
                <p:cNvSpPr txBox="1"/>
                <p:nvPr/>
              </p:nvSpPr>
              <p:spPr>
                <a:xfrm>
                  <a:off x="4772025" y="2845037"/>
                  <a:ext cx="79964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th-TH" sz="18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th-TH" sz="1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th-TH" sz="1800" b="0" i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th-TH" sz="1800" b="0" i="0" smtClean="0"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th-TH" sz="1800" b="0" i="0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sup>
                        </m:sSup>
                        <m:sSup>
                          <m:sSupPr>
                            <m:ctrlPr>
                              <a:rPr lang="th-TH" sz="18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th-TH" sz="18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th-TH" sz="1800" b="0" i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th-TH" sz="1800" b="0" i="0" smtClean="0"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th-TH" sz="1800" b="0" i="0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oMath>
                    </m:oMathPara>
                  </a14:m>
                  <a:endParaRPr lang="th-TH" sz="1800" dirty="0"/>
                </a:p>
              </p:txBody>
            </p:sp>
          </mc:Choice>
          <mc:Fallback xmlns="">
            <p:sp>
              <p:nvSpPr>
                <p:cNvPr id="39" name="กล่องข้อความ 38">
                  <a:extLst>
                    <a:ext uri="{FF2B5EF4-FFF2-40B4-BE49-F238E27FC236}">
                      <a16:creationId xmlns:a16="http://schemas.microsoft.com/office/drawing/2014/main" id="{18F6BCD4-7215-40C7-B693-20FFCAAA484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72025" y="2845037"/>
                  <a:ext cx="799641" cy="276999"/>
                </a:xfrm>
                <a:prstGeom prst="rect">
                  <a:avLst/>
                </a:prstGeom>
                <a:blipFill>
                  <a:blip r:embed="rId13"/>
                  <a:stretch>
                    <a:fillRect l="-4580" t="-13043" r="-4580" b="-15217"/>
                  </a:stretch>
                </a:blipFill>
              </p:spPr>
              <p:txBody>
                <a:bodyPr/>
                <a:lstStyle/>
                <a:p>
                  <a:r>
                    <a:rPr lang="th-TH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กล่องข้อความ 39">
                  <a:extLst>
                    <a:ext uri="{FF2B5EF4-FFF2-40B4-BE49-F238E27FC236}">
                      <a16:creationId xmlns:a16="http://schemas.microsoft.com/office/drawing/2014/main" id="{B300225F-5A14-461A-A66E-2995BED633EE}"/>
                    </a:ext>
                  </a:extLst>
                </p:cNvPr>
                <p:cNvSpPr txBox="1"/>
                <p:nvPr/>
              </p:nvSpPr>
              <p:spPr>
                <a:xfrm>
                  <a:off x="4772025" y="3245786"/>
                  <a:ext cx="1116268" cy="55579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th-TH" sz="18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th-TH" sz="180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d>
                              <m:dPr>
                                <m:ctrlPr>
                                  <a:rPr lang="th-TH" sz="1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th-TH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th-TH" sz="18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th-TH" sz="180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  <m:r>
                                      <a:rPr lang="th-TH" sz="1800"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  <m:r>
                                      <a:rPr lang="th-TH" sz="180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lang="th-TH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th-TH" sz="18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th-TH" sz="180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  <m:r>
                                      <a:rPr lang="th-TH" sz="1800"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  <m:r>
                                      <a:rPr lang="th-TH" sz="180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p>
                                </m:sSup>
                              </m:e>
                            </m:d>
                          </m:num>
                          <m:den>
                            <m:r>
                              <a:rPr lang="th-TH" sz="1800" i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den>
                        </m:f>
                      </m:oMath>
                    </m:oMathPara>
                  </a14:m>
                  <a:endParaRPr lang="th-TH" sz="1800" dirty="0"/>
                </a:p>
              </p:txBody>
            </p:sp>
          </mc:Choice>
          <mc:Fallback xmlns="">
            <p:sp>
              <p:nvSpPr>
                <p:cNvPr id="40" name="กล่องข้อความ 39">
                  <a:extLst>
                    <a:ext uri="{FF2B5EF4-FFF2-40B4-BE49-F238E27FC236}">
                      <a16:creationId xmlns:a16="http://schemas.microsoft.com/office/drawing/2014/main" id="{B300225F-5A14-461A-A66E-2995BED633E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72025" y="3245786"/>
                  <a:ext cx="1116268" cy="555793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th-TH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กล่องข้อความ 40">
                  <a:extLst>
                    <a:ext uri="{FF2B5EF4-FFF2-40B4-BE49-F238E27FC236}">
                      <a16:creationId xmlns:a16="http://schemas.microsoft.com/office/drawing/2014/main" id="{04985573-1F78-450B-A29A-6DAAB9C9EC8A}"/>
                    </a:ext>
                  </a:extLst>
                </p:cNvPr>
                <p:cNvSpPr txBox="1"/>
                <p:nvPr/>
              </p:nvSpPr>
              <p:spPr>
                <a:xfrm>
                  <a:off x="4772025" y="3925329"/>
                  <a:ext cx="141763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th-TH" sz="180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th-TH" sz="1800" i="0" dirty="0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th-TH" sz="1800" i="0" dirty="0"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th-TH" sz="1800" b="0" i="1" dirty="0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  <m:d>
                          <m:dPr>
                            <m:ctrlPr>
                              <a:rPr lang="th-TH" sz="18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th-TH" sz="1800" i="0" dirty="0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th-TH" sz="1800" i="0" dirty="0"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th-TH" sz="1800" b="0" i="1" dirty="0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e>
                        </m:d>
                        <m:sSup>
                          <m:sSupPr>
                            <m:ctrlPr>
                              <a:rPr lang="th-TH" sz="18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th-TH" sz="1800" i="0" dirty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th-TH" sz="1800" i="0" dirty="0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th-TH" sz="1800" i="0" dirty="0"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th-TH" sz="1800" b="0" i="1" dirty="0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oMath>
                    </m:oMathPara>
                  </a14:m>
                  <a:endParaRPr lang="th-TH" sz="1800" dirty="0"/>
                </a:p>
              </p:txBody>
            </p:sp>
          </mc:Choice>
          <mc:Fallback xmlns="">
            <p:sp>
              <p:nvSpPr>
                <p:cNvPr id="41" name="กล่องข้อความ 40">
                  <a:extLst>
                    <a:ext uri="{FF2B5EF4-FFF2-40B4-BE49-F238E27FC236}">
                      <a16:creationId xmlns:a16="http://schemas.microsoft.com/office/drawing/2014/main" id="{04985573-1F78-450B-A29A-6DAAB9C9EC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72025" y="3925329"/>
                  <a:ext cx="1417632" cy="276999"/>
                </a:xfrm>
                <a:prstGeom prst="rect">
                  <a:avLst/>
                </a:prstGeom>
                <a:blipFill>
                  <a:blip r:embed="rId15"/>
                  <a:stretch>
                    <a:fillRect l="-4292" t="-13333" r="-1717" b="-17778"/>
                  </a:stretch>
                </a:blipFill>
              </p:spPr>
              <p:txBody>
                <a:bodyPr/>
                <a:lstStyle/>
                <a:p>
                  <a:r>
                    <a:rPr lang="th-TH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2" name="สี่เหลี่ยมผืนผ้า 41">
              <a:extLst>
                <a:ext uri="{FF2B5EF4-FFF2-40B4-BE49-F238E27FC236}">
                  <a16:creationId xmlns:a16="http://schemas.microsoft.com/office/drawing/2014/main" id="{AD5D7461-70F9-4375-B2AE-07F58667DB3A}"/>
                </a:ext>
              </a:extLst>
            </p:cNvPr>
            <p:cNvSpPr/>
            <p:nvPr/>
          </p:nvSpPr>
          <p:spPr>
            <a:xfrm>
              <a:off x="4686300" y="2676525"/>
              <a:ext cx="1600200" cy="1619250"/>
            </a:xfrm>
            <a:prstGeom prst="rect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</p:grpSp>
      <p:cxnSp>
        <p:nvCxnSpPr>
          <p:cNvPr id="44" name="ลูกศรเชื่อมต่อแบบตรง 43">
            <a:extLst>
              <a:ext uri="{FF2B5EF4-FFF2-40B4-BE49-F238E27FC236}">
                <a16:creationId xmlns:a16="http://schemas.microsoft.com/office/drawing/2014/main" id="{9F6281A3-8125-4297-AF75-5C8BE95DDF10}"/>
              </a:ext>
            </a:extLst>
          </p:cNvPr>
          <p:cNvCxnSpPr/>
          <p:nvPr/>
        </p:nvCxnSpPr>
        <p:spPr>
          <a:xfrm flipH="1">
            <a:off x="4467222" y="2916232"/>
            <a:ext cx="142875" cy="9572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กล่องข้อความ 44">
            <a:extLst>
              <a:ext uri="{FF2B5EF4-FFF2-40B4-BE49-F238E27FC236}">
                <a16:creationId xmlns:a16="http://schemas.microsoft.com/office/drawing/2014/main" id="{4FD48221-06F5-4ACA-87E3-03D9BC7AA408}"/>
              </a:ext>
            </a:extLst>
          </p:cNvPr>
          <p:cNvSpPr txBox="1"/>
          <p:nvPr/>
        </p:nvSpPr>
        <p:spPr>
          <a:xfrm>
            <a:off x="4462010" y="2494780"/>
            <a:ext cx="5389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dirty="0"/>
              <a:t>5*2</a:t>
            </a:r>
          </a:p>
        </p:txBody>
      </p:sp>
      <p:cxnSp>
        <p:nvCxnSpPr>
          <p:cNvPr id="47" name="ลูกศรเชื่อมต่อแบบตรง 46">
            <a:extLst>
              <a:ext uri="{FF2B5EF4-FFF2-40B4-BE49-F238E27FC236}">
                <a16:creationId xmlns:a16="http://schemas.microsoft.com/office/drawing/2014/main" id="{453F9116-6AF6-442A-97F9-FD45861185B8}"/>
              </a:ext>
            </a:extLst>
          </p:cNvPr>
          <p:cNvCxnSpPr>
            <a:cxnSpLocks/>
          </p:cNvCxnSpPr>
          <p:nvPr/>
        </p:nvCxnSpPr>
        <p:spPr>
          <a:xfrm flipH="1">
            <a:off x="4637265" y="2685021"/>
            <a:ext cx="705871" cy="11868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กล่องข้อความ 47">
            <a:extLst>
              <a:ext uri="{FF2B5EF4-FFF2-40B4-BE49-F238E27FC236}">
                <a16:creationId xmlns:a16="http://schemas.microsoft.com/office/drawing/2014/main" id="{838520CD-27BB-4F25-B05E-179B26F71E61}"/>
              </a:ext>
            </a:extLst>
          </p:cNvPr>
          <p:cNvSpPr txBox="1"/>
          <p:nvPr/>
        </p:nvSpPr>
        <p:spPr>
          <a:xfrm>
            <a:off x="5139745" y="2260157"/>
            <a:ext cx="5261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dirty="0"/>
              <a:t>2-1</a:t>
            </a:r>
          </a:p>
        </p:txBody>
      </p:sp>
      <p:cxnSp>
        <p:nvCxnSpPr>
          <p:cNvPr id="51" name="ลูกศรเชื่อมต่อแบบตรง 50">
            <a:extLst>
              <a:ext uri="{FF2B5EF4-FFF2-40B4-BE49-F238E27FC236}">
                <a16:creationId xmlns:a16="http://schemas.microsoft.com/office/drawing/2014/main" id="{B1E49F14-9BD7-4BBD-8542-1E98EC8F7C46}"/>
              </a:ext>
            </a:extLst>
          </p:cNvPr>
          <p:cNvCxnSpPr/>
          <p:nvPr/>
        </p:nvCxnSpPr>
        <p:spPr>
          <a:xfrm flipH="1">
            <a:off x="4174350" y="4220171"/>
            <a:ext cx="153497" cy="3015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98754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สี่เหลี่ยมผืนผ้า 3">
            <a:extLst>
              <a:ext uri="{FF2B5EF4-FFF2-40B4-BE49-F238E27FC236}">
                <a16:creationId xmlns:a16="http://schemas.microsoft.com/office/drawing/2014/main" id="{B21C8992-1FC3-42E4-8C47-708D27E162E4}"/>
              </a:ext>
            </a:extLst>
          </p:cNvPr>
          <p:cNvSpPr/>
          <p:nvPr/>
        </p:nvSpPr>
        <p:spPr>
          <a:xfrm>
            <a:off x="484592" y="787393"/>
            <a:ext cx="1768433" cy="40011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th-TH" sz="2000" b="1" i="0" dirty="0">
                <a:solidFill>
                  <a:srgbClr val="333333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โครงข่ายประสาทเทียม</a:t>
            </a:r>
            <a:endParaRPr lang="th-TH" sz="20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5" name="สี่เหลี่ยมผืนผ้า 4">
            <a:extLst>
              <a:ext uri="{FF2B5EF4-FFF2-40B4-BE49-F238E27FC236}">
                <a16:creationId xmlns:a16="http://schemas.microsoft.com/office/drawing/2014/main" id="{BEE18EDB-E99B-4F86-BAF3-ECB21197CF52}"/>
              </a:ext>
            </a:extLst>
          </p:cNvPr>
          <p:cNvSpPr/>
          <p:nvPr/>
        </p:nvSpPr>
        <p:spPr>
          <a:xfrm>
            <a:off x="2531453" y="787393"/>
            <a:ext cx="1811827" cy="40011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th-TH" sz="2000" b="1" i="0" dirty="0"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เพอร์</a:t>
            </a:r>
            <a:r>
              <a:rPr lang="th-TH" sz="2000" b="1" i="0" dirty="0" err="1"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เซปต</a:t>
            </a:r>
            <a:r>
              <a:rPr lang="th-TH" sz="2000" b="1" i="0" dirty="0"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รอน</a:t>
            </a:r>
            <a:endParaRPr lang="th-TH" sz="20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6" name="สี่เหลี่ยมผืนผ้า 5">
            <a:extLst>
              <a:ext uri="{FF2B5EF4-FFF2-40B4-BE49-F238E27FC236}">
                <a16:creationId xmlns:a16="http://schemas.microsoft.com/office/drawing/2014/main" id="{75FDF09B-26A4-43C7-A14C-732B28C462A6}"/>
              </a:ext>
            </a:extLst>
          </p:cNvPr>
          <p:cNvSpPr/>
          <p:nvPr/>
        </p:nvSpPr>
        <p:spPr>
          <a:xfrm>
            <a:off x="4621708" y="787393"/>
            <a:ext cx="1935145" cy="40011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th-TH" sz="2000" b="1" i="0" dirty="0"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การคำนวณในแบบอา</a:t>
            </a:r>
            <a:r>
              <a:rPr lang="th-TH" sz="2000" b="1" i="0" dirty="0" err="1"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เรย์</a:t>
            </a:r>
            <a:endParaRPr lang="th-TH" sz="2000" b="1" i="0" dirty="0">
              <a:effectLst/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7" name="สี่เหลี่ยมผืนผ้า 6">
            <a:extLst>
              <a:ext uri="{FF2B5EF4-FFF2-40B4-BE49-F238E27FC236}">
                <a16:creationId xmlns:a16="http://schemas.microsoft.com/office/drawing/2014/main" id="{8FEDE907-0677-4523-81E7-02B620F5B365}"/>
              </a:ext>
            </a:extLst>
          </p:cNvPr>
          <p:cNvSpPr/>
          <p:nvPr/>
        </p:nvSpPr>
        <p:spPr>
          <a:xfrm>
            <a:off x="4621708" y="1273354"/>
            <a:ext cx="2658100" cy="40011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th-TH" sz="2000" b="1" i="0" dirty="0"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ปรับ</a:t>
            </a:r>
            <a:r>
              <a:rPr lang="th-TH" sz="20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พารามิเตอร์ของเพอร์</a:t>
            </a:r>
            <a:r>
              <a:rPr lang="th-TH" sz="2000" b="1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เซปต</a:t>
            </a:r>
            <a:r>
              <a:rPr lang="th-TH" sz="20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รอน</a:t>
            </a:r>
          </a:p>
        </p:txBody>
      </p:sp>
      <p:sp>
        <p:nvSpPr>
          <p:cNvPr id="8" name="สี่เหลี่ยมผืนผ้า 7">
            <a:extLst>
              <a:ext uri="{FF2B5EF4-FFF2-40B4-BE49-F238E27FC236}">
                <a16:creationId xmlns:a16="http://schemas.microsoft.com/office/drawing/2014/main" id="{C70EBD1D-174E-44D4-86F7-B4C89CF4E34B}"/>
              </a:ext>
            </a:extLst>
          </p:cNvPr>
          <p:cNvSpPr/>
          <p:nvPr/>
        </p:nvSpPr>
        <p:spPr>
          <a:xfrm>
            <a:off x="4621708" y="1789975"/>
            <a:ext cx="1252266" cy="40011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th-TH" sz="2000" b="1" i="0" dirty="0"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ฟังก์ชันกระตุ้น </a:t>
            </a:r>
            <a:endParaRPr lang="th-TH" sz="20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cxnSp>
        <p:nvCxnSpPr>
          <p:cNvPr id="13" name="ลูกศรเชื่อมต่อแบบตรง 12">
            <a:extLst>
              <a:ext uri="{FF2B5EF4-FFF2-40B4-BE49-F238E27FC236}">
                <a16:creationId xmlns:a16="http://schemas.microsoft.com/office/drawing/2014/main" id="{4AA375CA-AEB6-4FA7-80D9-985D15E0140A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2253025" y="987448"/>
            <a:ext cx="278428" cy="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ลูกศรเชื่อมต่อแบบตรง 29">
            <a:extLst>
              <a:ext uri="{FF2B5EF4-FFF2-40B4-BE49-F238E27FC236}">
                <a16:creationId xmlns:a16="http://schemas.microsoft.com/office/drawing/2014/main" id="{033DC643-ED2C-4232-A803-B55C7052E3EE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4343280" y="987448"/>
            <a:ext cx="27842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8" name="กล่องข้อความ 37">
            <a:extLst>
              <a:ext uri="{FF2B5EF4-FFF2-40B4-BE49-F238E27FC236}">
                <a16:creationId xmlns:a16="http://schemas.microsoft.com/office/drawing/2014/main" id="{369DA714-47F1-46D3-AB60-1A012341D085}"/>
              </a:ext>
            </a:extLst>
          </p:cNvPr>
          <p:cNvSpPr txBox="1"/>
          <p:nvPr/>
        </p:nvSpPr>
        <p:spPr>
          <a:xfrm>
            <a:off x="4623371" y="3082474"/>
            <a:ext cx="1284326" cy="40011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0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Loss function</a:t>
            </a:r>
            <a:endParaRPr lang="th-TH" sz="20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39" name="สี่เหลี่ยมผืนผ้า 38">
            <a:extLst>
              <a:ext uri="{FF2B5EF4-FFF2-40B4-BE49-F238E27FC236}">
                <a16:creationId xmlns:a16="http://schemas.microsoft.com/office/drawing/2014/main" id="{712D1AF7-64D2-4EBE-81C8-4F0986D1AE10}"/>
              </a:ext>
            </a:extLst>
          </p:cNvPr>
          <p:cNvSpPr/>
          <p:nvPr/>
        </p:nvSpPr>
        <p:spPr>
          <a:xfrm>
            <a:off x="4623212" y="4060608"/>
            <a:ext cx="888385" cy="40011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sz="20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G</a:t>
            </a:r>
            <a:r>
              <a:rPr lang="th-TH" sz="2000" b="1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radient</a:t>
            </a:r>
            <a:endParaRPr lang="th-TH" sz="20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54" name="สี่เหลี่ยมผืนผ้า 53">
            <a:extLst>
              <a:ext uri="{FF2B5EF4-FFF2-40B4-BE49-F238E27FC236}">
                <a16:creationId xmlns:a16="http://schemas.microsoft.com/office/drawing/2014/main" id="{D2A58E3D-D488-4527-BF2D-961D6A06E081}"/>
              </a:ext>
            </a:extLst>
          </p:cNvPr>
          <p:cNvSpPr/>
          <p:nvPr/>
        </p:nvSpPr>
        <p:spPr>
          <a:xfrm>
            <a:off x="6312156" y="3082474"/>
            <a:ext cx="1298753" cy="40011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th-TH" sz="2000" b="1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cross</a:t>
            </a:r>
            <a:r>
              <a:rPr lang="th-TH" sz="20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th-TH" sz="2000" b="1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entropy</a:t>
            </a:r>
            <a:endParaRPr lang="th-TH" sz="20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57" name="สี่เหลี่ยมผืนผ้า 56">
            <a:extLst>
              <a:ext uri="{FF2B5EF4-FFF2-40B4-BE49-F238E27FC236}">
                <a16:creationId xmlns:a16="http://schemas.microsoft.com/office/drawing/2014/main" id="{77386EF2-AA2E-4441-9C37-F13CBBBBDDD6}"/>
              </a:ext>
            </a:extLst>
          </p:cNvPr>
          <p:cNvSpPr/>
          <p:nvPr/>
        </p:nvSpPr>
        <p:spPr>
          <a:xfrm>
            <a:off x="6312156" y="4054781"/>
            <a:ext cx="1568058" cy="40011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th-TH" sz="2000" b="1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gradient</a:t>
            </a:r>
            <a:r>
              <a:rPr lang="th-TH" sz="20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th-TH" sz="2000" b="1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descent</a:t>
            </a:r>
            <a:endParaRPr lang="th-TH" sz="20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58" name="สี่เหลี่ยมผืนผ้า 57">
            <a:extLst>
              <a:ext uri="{FF2B5EF4-FFF2-40B4-BE49-F238E27FC236}">
                <a16:creationId xmlns:a16="http://schemas.microsoft.com/office/drawing/2014/main" id="{6E046FE0-225D-4DD1-B4BB-87A041CE74B3}"/>
              </a:ext>
            </a:extLst>
          </p:cNvPr>
          <p:cNvSpPr/>
          <p:nvPr/>
        </p:nvSpPr>
        <p:spPr>
          <a:xfrm>
            <a:off x="6312156" y="4530577"/>
            <a:ext cx="2438488" cy="40011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th-TH" sz="2000" b="1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stochastic</a:t>
            </a:r>
            <a:r>
              <a:rPr lang="th-TH" sz="20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th-TH" sz="2000" b="1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gradient</a:t>
            </a:r>
            <a:r>
              <a:rPr lang="th-TH" sz="20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th-TH" sz="2000" b="1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descent</a:t>
            </a:r>
            <a:endParaRPr lang="th-TH" sz="20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59" name="สี่เหลี่ยมผืนผ้า 58">
            <a:extLst>
              <a:ext uri="{FF2B5EF4-FFF2-40B4-BE49-F238E27FC236}">
                <a16:creationId xmlns:a16="http://schemas.microsoft.com/office/drawing/2014/main" id="{D11687A4-5AB9-4AAF-AB8E-07F6F78605B0}"/>
              </a:ext>
            </a:extLst>
          </p:cNvPr>
          <p:cNvSpPr/>
          <p:nvPr/>
        </p:nvSpPr>
        <p:spPr>
          <a:xfrm>
            <a:off x="6312156" y="5006373"/>
            <a:ext cx="1011815" cy="40011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th-TH" sz="2000" b="1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minibatch</a:t>
            </a:r>
            <a:endParaRPr lang="th-TH" sz="20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73" name="สี่เหลี่ยมผืนผ้า 72">
            <a:extLst>
              <a:ext uri="{FF2B5EF4-FFF2-40B4-BE49-F238E27FC236}">
                <a16:creationId xmlns:a16="http://schemas.microsoft.com/office/drawing/2014/main" id="{D8699D84-07CC-4B4B-B431-1ADB8826E3EF}"/>
              </a:ext>
            </a:extLst>
          </p:cNvPr>
          <p:cNvSpPr/>
          <p:nvPr/>
        </p:nvSpPr>
        <p:spPr>
          <a:xfrm>
            <a:off x="6312156" y="1789975"/>
            <a:ext cx="809837" cy="40011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th-TH" sz="2000" b="1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sigmoid</a:t>
            </a:r>
            <a:endParaRPr lang="th-TH" sz="20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74" name="สี่เหลี่ยมผืนผ้า 73">
            <a:extLst>
              <a:ext uri="{FF2B5EF4-FFF2-40B4-BE49-F238E27FC236}">
                <a16:creationId xmlns:a16="http://schemas.microsoft.com/office/drawing/2014/main" id="{6CCEB5B1-EBF4-4226-B536-9A3D18028DB5}"/>
              </a:ext>
            </a:extLst>
          </p:cNvPr>
          <p:cNvSpPr/>
          <p:nvPr/>
        </p:nvSpPr>
        <p:spPr>
          <a:xfrm>
            <a:off x="6315847" y="2349315"/>
            <a:ext cx="1289135" cy="40011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th-TH" sz="2000" b="1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step</a:t>
            </a:r>
            <a:r>
              <a:rPr lang="th-TH" sz="20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th-TH" sz="2000" b="1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function</a:t>
            </a:r>
            <a:endParaRPr lang="th-TH" sz="20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cxnSp>
        <p:nvCxnSpPr>
          <p:cNvPr id="80" name="ตัวเชื่อมต่อ: หักมุม 79">
            <a:extLst>
              <a:ext uri="{FF2B5EF4-FFF2-40B4-BE49-F238E27FC236}">
                <a16:creationId xmlns:a16="http://schemas.microsoft.com/office/drawing/2014/main" id="{C0227F51-AB64-4FD6-8969-1DC00DED8EB0}"/>
              </a:ext>
            </a:extLst>
          </p:cNvPr>
          <p:cNvCxnSpPr>
            <a:endCxn id="7" idx="1"/>
          </p:cNvCxnSpPr>
          <p:nvPr/>
        </p:nvCxnSpPr>
        <p:spPr>
          <a:xfrm rot="16200000" flipH="1">
            <a:off x="4309120" y="1160821"/>
            <a:ext cx="485962" cy="139213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82" name="ตัวเชื่อมต่อ: หักมุม 81">
            <a:extLst>
              <a:ext uri="{FF2B5EF4-FFF2-40B4-BE49-F238E27FC236}">
                <a16:creationId xmlns:a16="http://schemas.microsoft.com/office/drawing/2014/main" id="{58A3921A-C5A6-4B12-8EB4-067B7E874583}"/>
              </a:ext>
            </a:extLst>
          </p:cNvPr>
          <p:cNvCxnSpPr>
            <a:endCxn id="8" idx="1"/>
          </p:cNvCxnSpPr>
          <p:nvPr/>
        </p:nvCxnSpPr>
        <p:spPr>
          <a:xfrm rot="16200000" flipH="1">
            <a:off x="4301456" y="1669777"/>
            <a:ext cx="501291" cy="139214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86" name="ลูกศรเชื่อมต่อแบบตรง 85">
            <a:extLst>
              <a:ext uri="{FF2B5EF4-FFF2-40B4-BE49-F238E27FC236}">
                <a16:creationId xmlns:a16="http://schemas.microsoft.com/office/drawing/2014/main" id="{672A85C9-FA5A-408F-85A0-A55AA42A53D7}"/>
              </a:ext>
            </a:extLst>
          </p:cNvPr>
          <p:cNvCxnSpPr>
            <a:stCxn id="8" idx="3"/>
            <a:endCxn id="73" idx="1"/>
          </p:cNvCxnSpPr>
          <p:nvPr/>
        </p:nvCxnSpPr>
        <p:spPr>
          <a:xfrm>
            <a:off x="5873974" y="1990030"/>
            <a:ext cx="43818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88" name="ตัวเชื่อมต่อ: หักมุม 87">
            <a:extLst>
              <a:ext uri="{FF2B5EF4-FFF2-40B4-BE49-F238E27FC236}">
                <a16:creationId xmlns:a16="http://schemas.microsoft.com/office/drawing/2014/main" id="{9286280E-C83C-4298-9768-930399554B85}"/>
              </a:ext>
            </a:extLst>
          </p:cNvPr>
          <p:cNvCxnSpPr>
            <a:endCxn id="74" idx="1"/>
          </p:cNvCxnSpPr>
          <p:nvPr/>
        </p:nvCxnSpPr>
        <p:spPr>
          <a:xfrm rot="16200000" flipH="1">
            <a:off x="5926253" y="2159776"/>
            <a:ext cx="559340" cy="219848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91" name="ตัวเชื่อมต่อ: หักมุม 90">
            <a:extLst>
              <a:ext uri="{FF2B5EF4-FFF2-40B4-BE49-F238E27FC236}">
                <a16:creationId xmlns:a16="http://schemas.microsoft.com/office/drawing/2014/main" id="{DBFB25FC-BAE1-47A2-B9F7-A65FBDCF142A}"/>
              </a:ext>
            </a:extLst>
          </p:cNvPr>
          <p:cNvCxnSpPr>
            <a:endCxn id="38" idx="1"/>
          </p:cNvCxnSpPr>
          <p:nvPr/>
        </p:nvCxnSpPr>
        <p:spPr>
          <a:xfrm rot="16200000" flipH="1">
            <a:off x="3896476" y="2555634"/>
            <a:ext cx="1312912" cy="140877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94" name="ลูกศรเชื่อมต่อแบบตรง 93">
            <a:extLst>
              <a:ext uri="{FF2B5EF4-FFF2-40B4-BE49-F238E27FC236}">
                <a16:creationId xmlns:a16="http://schemas.microsoft.com/office/drawing/2014/main" id="{A4ACA69A-EE70-426A-B3DD-3DE64784558D}"/>
              </a:ext>
            </a:extLst>
          </p:cNvPr>
          <p:cNvCxnSpPr>
            <a:stCxn id="38" idx="3"/>
            <a:endCxn id="54" idx="1"/>
          </p:cNvCxnSpPr>
          <p:nvPr/>
        </p:nvCxnSpPr>
        <p:spPr>
          <a:xfrm>
            <a:off x="5907697" y="3282529"/>
            <a:ext cx="40445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99" name="ตัวเชื่อมต่อ: หักมุม 98">
            <a:extLst>
              <a:ext uri="{FF2B5EF4-FFF2-40B4-BE49-F238E27FC236}">
                <a16:creationId xmlns:a16="http://schemas.microsoft.com/office/drawing/2014/main" id="{9F6EFFEB-4DAD-44AE-957E-23FB62F58162}"/>
              </a:ext>
            </a:extLst>
          </p:cNvPr>
          <p:cNvCxnSpPr>
            <a:cxnSpLocks/>
            <a:endCxn id="39" idx="1"/>
          </p:cNvCxnSpPr>
          <p:nvPr/>
        </p:nvCxnSpPr>
        <p:spPr>
          <a:xfrm rot="16200000" flipH="1">
            <a:off x="3869913" y="3507363"/>
            <a:ext cx="1365879" cy="140719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01" name="ลูกศรเชื่อมต่อแบบตรง 100">
            <a:extLst>
              <a:ext uri="{FF2B5EF4-FFF2-40B4-BE49-F238E27FC236}">
                <a16:creationId xmlns:a16="http://schemas.microsoft.com/office/drawing/2014/main" id="{5DCADAE4-6E90-46B0-B1EE-BA8BDD02D200}"/>
              </a:ext>
            </a:extLst>
          </p:cNvPr>
          <p:cNvCxnSpPr>
            <a:stCxn id="39" idx="3"/>
            <a:endCxn id="57" idx="1"/>
          </p:cNvCxnSpPr>
          <p:nvPr/>
        </p:nvCxnSpPr>
        <p:spPr>
          <a:xfrm flipV="1">
            <a:off x="5511597" y="4254836"/>
            <a:ext cx="800559" cy="582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5" name="ตัวเชื่อมต่อ: หักมุม 104">
            <a:extLst>
              <a:ext uri="{FF2B5EF4-FFF2-40B4-BE49-F238E27FC236}">
                <a16:creationId xmlns:a16="http://schemas.microsoft.com/office/drawing/2014/main" id="{D31C4716-A926-4CD9-B60F-E43A8B954250}"/>
              </a:ext>
            </a:extLst>
          </p:cNvPr>
          <p:cNvCxnSpPr>
            <a:endCxn id="58" idx="1"/>
          </p:cNvCxnSpPr>
          <p:nvPr/>
        </p:nvCxnSpPr>
        <p:spPr>
          <a:xfrm rot="16200000" flipH="1">
            <a:off x="5973143" y="4391619"/>
            <a:ext cx="475796" cy="202230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7" name="ตัวเชื่อมต่อ: หักมุม 106">
            <a:extLst>
              <a:ext uri="{FF2B5EF4-FFF2-40B4-BE49-F238E27FC236}">
                <a16:creationId xmlns:a16="http://schemas.microsoft.com/office/drawing/2014/main" id="{C53537B0-3EC7-4571-9D3A-BFA7772534A8}"/>
              </a:ext>
            </a:extLst>
          </p:cNvPr>
          <p:cNvCxnSpPr>
            <a:cxnSpLocks/>
          </p:cNvCxnSpPr>
          <p:nvPr/>
        </p:nvCxnSpPr>
        <p:spPr>
          <a:xfrm rot="16200000" flipH="1">
            <a:off x="5957756" y="4842503"/>
            <a:ext cx="508758" cy="219091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" name="สี่เหลี่ยมผืนผ้า 1">
            <a:extLst>
              <a:ext uri="{FF2B5EF4-FFF2-40B4-BE49-F238E27FC236}">
                <a16:creationId xmlns:a16="http://schemas.microsoft.com/office/drawing/2014/main" id="{662CA5A7-E8C6-4D47-8AC1-9172C4787F68}"/>
              </a:ext>
            </a:extLst>
          </p:cNvPr>
          <p:cNvSpPr/>
          <p:nvPr/>
        </p:nvSpPr>
        <p:spPr>
          <a:xfrm>
            <a:off x="7457662" y="1789975"/>
            <a:ext cx="845103" cy="40011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sz="2000" b="1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softmax</a:t>
            </a:r>
            <a:endParaRPr lang="th-TH" sz="20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cxnSp>
        <p:nvCxnSpPr>
          <p:cNvPr id="9" name="ลูกศรเชื่อมต่อแบบตรง 8">
            <a:extLst>
              <a:ext uri="{FF2B5EF4-FFF2-40B4-BE49-F238E27FC236}">
                <a16:creationId xmlns:a16="http://schemas.microsoft.com/office/drawing/2014/main" id="{B348D231-4112-41FD-BC1C-9D353D725BFC}"/>
              </a:ext>
            </a:extLst>
          </p:cNvPr>
          <p:cNvCxnSpPr>
            <a:stCxn id="73" idx="3"/>
            <a:endCxn id="2" idx="1"/>
          </p:cNvCxnSpPr>
          <p:nvPr/>
        </p:nvCxnSpPr>
        <p:spPr>
          <a:xfrm>
            <a:off x="7121993" y="1990030"/>
            <a:ext cx="33566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" name="สี่เหลี่ยมผืนผ้า 9">
            <a:extLst>
              <a:ext uri="{FF2B5EF4-FFF2-40B4-BE49-F238E27FC236}">
                <a16:creationId xmlns:a16="http://schemas.microsoft.com/office/drawing/2014/main" id="{A366D94F-9FFA-4A8D-AE2A-AE705D99F1DE}"/>
              </a:ext>
            </a:extLst>
          </p:cNvPr>
          <p:cNvSpPr/>
          <p:nvPr/>
        </p:nvSpPr>
        <p:spPr>
          <a:xfrm>
            <a:off x="7570293" y="1273354"/>
            <a:ext cx="1553630" cy="40011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sz="20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backpropagation</a:t>
            </a:r>
            <a:endParaRPr lang="th-TH" sz="2000" dirty="0"/>
          </a:p>
        </p:txBody>
      </p:sp>
      <p:cxnSp>
        <p:nvCxnSpPr>
          <p:cNvPr id="12" name="ลูกศรเชื่อมต่อแบบตรง 11">
            <a:extLst>
              <a:ext uri="{FF2B5EF4-FFF2-40B4-BE49-F238E27FC236}">
                <a16:creationId xmlns:a16="http://schemas.microsoft.com/office/drawing/2014/main" id="{F09EE666-44B1-41CA-A55A-C8DBD523EF02}"/>
              </a:ext>
            </a:extLst>
          </p:cNvPr>
          <p:cNvCxnSpPr>
            <a:stCxn id="7" idx="3"/>
            <a:endCxn id="10" idx="1"/>
          </p:cNvCxnSpPr>
          <p:nvPr/>
        </p:nvCxnSpPr>
        <p:spPr>
          <a:xfrm>
            <a:off x="7279808" y="1473409"/>
            <a:ext cx="29048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7" name="สี่เหลี่ยมผืนผ้า 16">
            <a:extLst>
              <a:ext uri="{FF2B5EF4-FFF2-40B4-BE49-F238E27FC236}">
                <a16:creationId xmlns:a16="http://schemas.microsoft.com/office/drawing/2014/main" id="{2B2F44C9-2FA2-4F86-994E-F3B10E03A13B}"/>
              </a:ext>
            </a:extLst>
          </p:cNvPr>
          <p:cNvSpPr/>
          <p:nvPr/>
        </p:nvSpPr>
        <p:spPr>
          <a:xfrm>
            <a:off x="6312156" y="5504934"/>
            <a:ext cx="1737976" cy="40011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sz="20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One-Hot Encoding </a:t>
            </a:r>
          </a:p>
        </p:txBody>
      </p:sp>
      <p:sp>
        <p:nvSpPr>
          <p:cNvPr id="18" name="กล่องข้อความ 17">
            <a:extLst>
              <a:ext uri="{FF2B5EF4-FFF2-40B4-BE49-F238E27FC236}">
                <a16:creationId xmlns:a16="http://schemas.microsoft.com/office/drawing/2014/main" id="{3B15BC5A-F945-4096-B100-BA7704551A08}"/>
              </a:ext>
            </a:extLst>
          </p:cNvPr>
          <p:cNvSpPr txBox="1"/>
          <p:nvPr/>
        </p:nvSpPr>
        <p:spPr>
          <a:xfrm>
            <a:off x="4673447" y="5504934"/>
            <a:ext cx="1205779" cy="40011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th-TH" sz="20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ค่าแทนคำตอบ</a:t>
            </a:r>
          </a:p>
        </p:txBody>
      </p:sp>
      <p:cxnSp>
        <p:nvCxnSpPr>
          <p:cNvPr id="22" name="ตัวเชื่อมต่อ: หักมุม 21">
            <a:extLst>
              <a:ext uri="{FF2B5EF4-FFF2-40B4-BE49-F238E27FC236}">
                <a16:creationId xmlns:a16="http://schemas.microsoft.com/office/drawing/2014/main" id="{44CAA97F-A45E-4907-8010-124FDF77EC09}"/>
              </a:ext>
            </a:extLst>
          </p:cNvPr>
          <p:cNvCxnSpPr>
            <a:endCxn id="18" idx="1"/>
          </p:cNvCxnSpPr>
          <p:nvPr/>
        </p:nvCxnSpPr>
        <p:spPr>
          <a:xfrm rot="16200000" flipH="1">
            <a:off x="3852893" y="4884435"/>
            <a:ext cx="1450154" cy="190954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4" name="ลูกศรเชื่อมต่อแบบตรง 23">
            <a:extLst>
              <a:ext uri="{FF2B5EF4-FFF2-40B4-BE49-F238E27FC236}">
                <a16:creationId xmlns:a16="http://schemas.microsoft.com/office/drawing/2014/main" id="{133E17FD-B16B-4C29-BD46-2E2EABED5EE1}"/>
              </a:ext>
            </a:extLst>
          </p:cNvPr>
          <p:cNvCxnSpPr>
            <a:stCxn id="18" idx="3"/>
            <a:endCxn id="17" idx="1"/>
          </p:cNvCxnSpPr>
          <p:nvPr/>
        </p:nvCxnSpPr>
        <p:spPr>
          <a:xfrm>
            <a:off x="5879226" y="5704989"/>
            <a:ext cx="43293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5" name="สี่เหลี่ยมผืนผ้า 24">
            <a:extLst>
              <a:ext uri="{FF2B5EF4-FFF2-40B4-BE49-F238E27FC236}">
                <a16:creationId xmlns:a16="http://schemas.microsoft.com/office/drawing/2014/main" id="{E305ECC1-37F0-4229-907F-600BAFCC4745}"/>
              </a:ext>
            </a:extLst>
          </p:cNvPr>
          <p:cNvSpPr/>
          <p:nvPr/>
        </p:nvSpPr>
        <p:spPr>
          <a:xfrm>
            <a:off x="6310553" y="3558270"/>
            <a:ext cx="1569660" cy="40011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sz="20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confusion matrix</a:t>
            </a:r>
            <a:endParaRPr lang="th-TH" sz="20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cxnSp>
        <p:nvCxnSpPr>
          <p:cNvPr id="29" name="ตัวเชื่อมต่อ: หักมุม 28">
            <a:extLst>
              <a:ext uri="{FF2B5EF4-FFF2-40B4-BE49-F238E27FC236}">
                <a16:creationId xmlns:a16="http://schemas.microsoft.com/office/drawing/2014/main" id="{4B5E2864-2ACA-4FCD-8D19-747136D55C68}"/>
              </a:ext>
            </a:extLst>
          </p:cNvPr>
          <p:cNvCxnSpPr>
            <a:endCxn id="25" idx="1"/>
          </p:cNvCxnSpPr>
          <p:nvPr/>
        </p:nvCxnSpPr>
        <p:spPr>
          <a:xfrm rot="16200000" flipH="1">
            <a:off x="5963911" y="3411683"/>
            <a:ext cx="475796" cy="217488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97838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สี่เหลี่ยมผืนผ้า 17">
            <a:extLst>
              <a:ext uri="{FF2B5EF4-FFF2-40B4-BE49-F238E27FC236}">
                <a16:creationId xmlns:a16="http://schemas.microsoft.com/office/drawing/2014/main" id="{DC148D65-CB2F-4803-AD2E-BFB53880968B}"/>
              </a:ext>
            </a:extLst>
          </p:cNvPr>
          <p:cNvSpPr/>
          <p:nvPr/>
        </p:nvSpPr>
        <p:spPr>
          <a:xfrm>
            <a:off x="335406" y="391929"/>
            <a:ext cx="2377440" cy="1637607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859B61B0-7EC7-4AAC-93E2-DEC71805C7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499" y="1877792"/>
            <a:ext cx="5715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สี่เหลี่ยมผืนผ้า 3">
            <a:extLst>
              <a:ext uri="{FF2B5EF4-FFF2-40B4-BE49-F238E27FC236}">
                <a16:creationId xmlns:a16="http://schemas.microsoft.com/office/drawing/2014/main" id="{94DD4FD0-C65B-4750-A86C-201FB2D88C85}"/>
              </a:ext>
            </a:extLst>
          </p:cNvPr>
          <p:cNvSpPr/>
          <p:nvPr/>
        </p:nvSpPr>
        <p:spPr>
          <a:xfrm>
            <a:off x="4896793" y="256239"/>
            <a:ext cx="2398413" cy="5232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 algn="ctr"/>
            <a:r>
              <a:rPr lang="th-TH" b="1" i="0" dirty="0">
                <a:solidFill>
                  <a:srgbClr val="333333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โครงข่ายประสาทเทียม</a:t>
            </a:r>
            <a:endParaRPr lang="th-TH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7" name="สี่เหลี่ยมผืนผ้า 6">
            <a:extLst>
              <a:ext uri="{FF2B5EF4-FFF2-40B4-BE49-F238E27FC236}">
                <a16:creationId xmlns:a16="http://schemas.microsoft.com/office/drawing/2014/main" id="{F9618C56-CEFB-4183-8B25-BC4398D11628}"/>
              </a:ext>
            </a:extLst>
          </p:cNvPr>
          <p:cNvSpPr/>
          <p:nvPr/>
        </p:nvSpPr>
        <p:spPr>
          <a:xfrm>
            <a:off x="5231019" y="851572"/>
            <a:ext cx="1729961" cy="95410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 algn="ctr"/>
            <a:r>
              <a:rPr lang="th-TH" b="1" i="0" dirty="0">
                <a:solidFill>
                  <a:schemeClr val="tx1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เพอร์</a:t>
            </a:r>
            <a:r>
              <a:rPr lang="th-TH" b="1" i="0" dirty="0" err="1">
                <a:solidFill>
                  <a:schemeClr val="tx1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เซปต</a:t>
            </a:r>
            <a:r>
              <a:rPr lang="th-TH" b="1" i="0" dirty="0">
                <a:solidFill>
                  <a:schemeClr val="tx1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รอน</a:t>
            </a:r>
          </a:p>
          <a:p>
            <a:pPr algn="ctr"/>
            <a:r>
              <a:rPr lang="th-TH" b="1" i="0" dirty="0">
                <a:solidFill>
                  <a:schemeClr val="tx1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 (</a:t>
            </a:r>
            <a:r>
              <a:rPr lang="en-US" b="1" i="0" dirty="0">
                <a:solidFill>
                  <a:schemeClr val="tx1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perceptron)</a:t>
            </a:r>
            <a:endParaRPr lang="th-TH" dirty="0">
              <a:solidFill>
                <a:schemeClr val="tx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8" name="สี่เหลี่ยมผืนผ้า 7">
            <a:extLst>
              <a:ext uri="{FF2B5EF4-FFF2-40B4-BE49-F238E27FC236}">
                <a16:creationId xmlns:a16="http://schemas.microsoft.com/office/drawing/2014/main" id="{C329A229-7177-4059-BB56-7813DB6BC704}"/>
              </a:ext>
            </a:extLst>
          </p:cNvPr>
          <p:cNvSpPr/>
          <p:nvPr/>
        </p:nvSpPr>
        <p:spPr>
          <a:xfrm>
            <a:off x="5875160" y="4409040"/>
            <a:ext cx="2220253" cy="1231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h-TH" sz="2000" b="1" i="0" dirty="0">
                <a:solidFill>
                  <a:srgbClr val="000066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ค่าขีดแบ่ง</a:t>
            </a:r>
          </a:p>
          <a:p>
            <a:pPr algn="ctr"/>
            <a:r>
              <a:rPr lang="th-TH" sz="2000" b="1" i="0" dirty="0">
                <a:solidFill>
                  <a:srgbClr val="000066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en-US" sz="2000" b="1" i="0" dirty="0">
                <a:solidFill>
                  <a:srgbClr val="000066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(</a:t>
            </a:r>
            <a:r>
              <a:rPr lang="en-US" sz="2000" b="1" i="0" dirty="0"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threshold</a:t>
            </a:r>
            <a:r>
              <a:rPr lang="en-US" sz="2000" b="1" i="0" dirty="0">
                <a:solidFill>
                  <a:srgbClr val="000066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)</a:t>
            </a:r>
          </a:p>
          <a:p>
            <a:pPr algn="ctr"/>
            <a:r>
              <a:rPr lang="th-TH" sz="1400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ค่าหนึ่งที่เป็นตัวแบ่ง</a:t>
            </a:r>
          </a:p>
          <a:p>
            <a:pPr algn="ctr"/>
            <a:endParaRPr lang="th-TH" sz="20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1" name="สี่เหลี่ยมผืนผ้า 10">
            <a:extLst>
              <a:ext uri="{FF2B5EF4-FFF2-40B4-BE49-F238E27FC236}">
                <a16:creationId xmlns:a16="http://schemas.microsoft.com/office/drawing/2014/main" id="{654845E7-0276-40D2-A100-1BD3A5A9F6B2}"/>
              </a:ext>
            </a:extLst>
          </p:cNvPr>
          <p:cNvSpPr/>
          <p:nvPr/>
        </p:nvSpPr>
        <p:spPr>
          <a:xfrm>
            <a:off x="4197332" y="2413600"/>
            <a:ext cx="2453172" cy="10464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h-TH" sz="2400" b="1" i="0" dirty="0">
                <a:solidFill>
                  <a:srgbClr val="000066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ค่าน้ำหนัก(</a:t>
            </a:r>
            <a:r>
              <a:rPr lang="en-US" sz="24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Weight</a:t>
            </a:r>
            <a:r>
              <a:rPr lang="th-TH" sz="2400" b="1" i="0" dirty="0">
                <a:solidFill>
                  <a:srgbClr val="000066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)</a:t>
            </a:r>
          </a:p>
          <a:p>
            <a:pPr algn="ctr"/>
            <a:r>
              <a:rPr lang="th-TH" sz="1400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น้ำหนักความสำคัญ</a:t>
            </a:r>
          </a:p>
          <a:p>
            <a:pPr algn="ctr"/>
            <a:endParaRPr lang="th-TH" sz="24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3" name="กล่องข้อความ 12">
            <a:extLst>
              <a:ext uri="{FF2B5EF4-FFF2-40B4-BE49-F238E27FC236}">
                <a16:creationId xmlns:a16="http://schemas.microsoft.com/office/drawing/2014/main" id="{EA82AD94-8774-4A21-8C49-F7DDAF29734B}"/>
              </a:ext>
            </a:extLst>
          </p:cNvPr>
          <p:cNvSpPr txBox="1"/>
          <p:nvPr/>
        </p:nvSpPr>
        <p:spPr>
          <a:xfrm>
            <a:off x="8468040" y="4824538"/>
            <a:ext cx="19111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h </a:t>
            </a:r>
            <a:r>
              <a:rPr lang="th-TH" sz="1400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คือผลลัพธ์ที่ได้ ซึ่งจะมีค่า 1 หรือ 0</a:t>
            </a:r>
          </a:p>
        </p:txBody>
      </p:sp>
      <p:sp>
        <p:nvSpPr>
          <p:cNvPr id="15" name="สี่เหลี่ยมผืนผ้า 14">
            <a:extLst>
              <a:ext uri="{FF2B5EF4-FFF2-40B4-BE49-F238E27FC236}">
                <a16:creationId xmlns:a16="http://schemas.microsoft.com/office/drawing/2014/main" id="{259DD694-C02F-40C0-992E-16C2C0215C14}"/>
              </a:ext>
            </a:extLst>
          </p:cNvPr>
          <p:cNvSpPr/>
          <p:nvPr/>
        </p:nvSpPr>
        <p:spPr>
          <a:xfrm>
            <a:off x="4790194" y="5837400"/>
            <a:ext cx="137249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2400" b="1" i="0" dirty="0" err="1">
                <a:solidFill>
                  <a:srgbClr val="000066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ไบแอส</a:t>
            </a:r>
            <a:r>
              <a:rPr lang="th-TH" sz="2400" b="1" i="0" dirty="0">
                <a:solidFill>
                  <a:srgbClr val="000066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en-US" sz="2400" b="1" dirty="0">
                <a:solidFill>
                  <a:srgbClr val="000066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(</a:t>
            </a:r>
            <a:r>
              <a:rPr lang="en-US" sz="24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bias</a:t>
            </a:r>
            <a:r>
              <a:rPr lang="en-US" sz="2400" b="1" i="0" dirty="0">
                <a:solidFill>
                  <a:srgbClr val="000066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)</a:t>
            </a:r>
            <a:endParaRPr lang="th-TH" sz="24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6" name="สี่เหลี่ยมผืนผ้า 15">
            <a:extLst>
              <a:ext uri="{FF2B5EF4-FFF2-40B4-BE49-F238E27FC236}">
                <a16:creationId xmlns:a16="http://schemas.microsoft.com/office/drawing/2014/main" id="{15312C0B-EF99-471D-80C3-6F57FC3FFA22}"/>
              </a:ext>
            </a:extLst>
          </p:cNvPr>
          <p:cNvSpPr/>
          <p:nvPr/>
        </p:nvSpPr>
        <p:spPr>
          <a:xfrm>
            <a:off x="466530" y="1350245"/>
            <a:ext cx="205537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2000" b="1" i="0" dirty="0"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พารามิเตอร์ (</a:t>
            </a:r>
            <a:r>
              <a:rPr lang="en-US" sz="2000" b="1" i="0" dirty="0"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parameter)</a:t>
            </a:r>
            <a:endParaRPr lang="th-TH" sz="20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9" name="สี่เหลี่ยมผืนผ้า 18">
            <a:extLst>
              <a:ext uri="{FF2B5EF4-FFF2-40B4-BE49-F238E27FC236}">
                <a16:creationId xmlns:a16="http://schemas.microsoft.com/office/drawing/2014/main" id="{FA427C0B-F3FC-47E0-99DA-9938D268C05C}"/>
              </a:ext>
            </a:extLst>
          </p:cNvPr>
          <p:cNvSpPr/>
          <p:nvPr/>
        </p:nvSpPr>
        <p:spPr>
          <a:xfrm>
            <a:off x="530232" y="589962"/>
            <a:ext cx="195098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(Weight, bias)</a:t>
            </a:r>
            <a:endParaRPr lang="th-TH" sz="32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20" name="สี่เหลี่ยมผืนผ้า 19">
            <a:extLst>
              <a:ext uri="{FF2B5EF4-FFF2-40B4-BE49-F238E27FC236}">
                <a16:creationId xmlns:a16="http://schemas.microsoft.com/office/drawing/2014/main" id="{5B2E0B55-5132-4A14-956B-AC773A02AA7E}"/>
              </a:ext>
            </a:extLst>
          </p:cNvPr>
          <p:cNvSpPr/>
          <p:nvPr/>
        </p:nvSpPr>
        <p:spPr>
          <a:xfrm>
            <a:off x="430530" y="1600793"/>
            <a:ext cx="242887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1400" b="0" i="0" dirty="0">
                <a:solidFill>
                  <a:srgbClr val="FF0000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ค่าที่จะต้องปรับให้เหมาะสมกับปัญหาที่พิจารณา</a:t>
            </a:r>
            <a:endParaRPr lang="th-TH" sz="1400" dirty="0">
              <a:solidFill>
                <a:srgbClr val="FF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21" name="สี่เหลี่ยมผืนผ้า 20">
            <a:extLst>
              <a:ext uri="{FF2B5EF4-FFF2-40B4-BE49-F238E27FC236}">
                <a16:creationId xmlns:a16="http://schemas.microsoft.com/office/drawing/2014/main" id="{91810251-83B1-4A63-B533-D363A7B4DC9F}"/>
              </a:ext>
            </a:extLst>
          </p:cNvPr>
          <p:cNvSpPr/>
          <p:nvPr/>
        </p:nvSpPr>
        <p:spPr>
          <a:xfrm>
            <a:off x="5951193" y="2946294"/>
            <a:ext cx="245317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h-TH" sz="1400" b="0" i="0" dirty="0">
                <a:solidFill>
                  <a:srgbClr val="FF0000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ผลคูณรวมบวก</a:t>
            </a:r>
            <a:r>
              <a:rPr lang="th-TH" sz="1400" b="0" i="0" dirty="0" err="1">
                <a:solidFill>
                  <a:srgbClr val="FF0000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ไบแอส</a:t>
            </a:r>
            <a:r>
              <a:rPr lang="th-TH" sz="1400" b="0" i="0" dirty="0">
                <a:solidFill>
                  <a:srgbClr val="FF0000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แล้วค่าถึง 0 ขึ้นไป</a:t>
            </a:r>
          </a:p>
          <a:p>
            <a:pPr algn="ctr"/>
            <a:r>
              <a:rPr lang="th-TH" sz="1400" b="0" i="0" dirty="0">
                <a:solidFill>
                  <a:srgbClr val="FF0000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ก็จะได้ค่าเป็น 1 คือมีการสร้างสัญญาณไหลผ่าน</a:t>
            </a:r>
            <a:endParaRPr lang="th-TH" sz="1400" dirty="0">
              <a:solidFill>
                <a:srgbClr val="FF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cxnSp>
        <p:nvCxnSpPr>
          <p:cNvPr id="23" name="ลูกศรเชื่อมต่อแบบตรง 22">
            <a:extLst>
              <a:ext uri="{FF2B5EF4-FFF2-40B4-BE49-F238E27FC236}">
                <a16:creationId xmlns:a16="http://schemas.microsoft.com/office/drawing/2014/main" id="{AE497E20-38FE-4A88-96AF-864961775ADD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7177779" y="3469514"/>
            <a:ext cx="0" cy="4903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ลูกศรเชื่อมต่อแบบตรง 24">
            <a:extLst>
              <a:ext uri="{FF2B5EF4-FFF2-40B4-BE49-F238E27FC236}">
                <a16:creationId xmlns:a16="http://schemas.microsoft.com/office/drawing/2014/main" id="{F653F614-C882-4D57-9C19-3C4E34C98B29}"/>
              </a:ext>
            </a:extLst>
          </p:cNvPr>
          <p:cNvCxnSpPr/>
          <p:nvPr/>
        </p:nvCxnSpPr>
        <p:spPr>
          <a:xfrm flipH="1" flipV="1">
            <a:off x="8847667" y="4409040"/>
            <a:ext cx="474133" cy="3322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ลูกศรเชื่อมต่อแบบตรง 26">
            <a:extLst>
              <a:ext uri="{FF2B5EF4-FFF2-40B4-BE49-F238E27FC236}">
                <a16:creationId xmlns:a16="http://schemas.microsoft.com/office/drawing/2014/main" id="{70A2EB5D-713D-4F2F-81A6-AB2FF9B54F62}"/>
              </a:ext>
            </a:extLst>
          </p:cNvPr>
          <p:cNvCxnSpPr>
            <a:cxnSpLocks/>
          </p:cNvCxnSpPr>
          <p:nvPr/>
        </p:nvCxnSpPr>
        <p:spPr>
          <a:xfrm>
            <a:off x="2949768" y="1210733"/>
            <a:ext cx="1952432" cy="183726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30" name="สี่เหลี่ยมผืนผ้า 29">
            <a:extLst>
              <a:ext uri="{FF2B5EF4-FFF2-40B4-BE49-F238E27FC236}">
                <a16:creationId xmlns:a16="http://schemas.microsoft.com/office/drawing/2014/main" id="{BCE73742-35B0-44C6-8922-E509E54F126B}"/>
              </a:ext>
            </a:extLst>
          </p:cNvPr>
          <p:cNvSpPr/>
          <p:nvPr/>
        </p:nvSpPr>
        <p:spPr>
          <a:xfrm>
            <a:off x="1698140" y="3643660"/>
            <a:ext cx="1218603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th-TH" sz="2000" b="1" i="0" dirty="0">
                <a:solidFill>
                  <a:srgbClr val="000066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ข้อมูล</a:t>
            </a:r>
          </a:p>
          <a:p>
            <a:pPr algn="ctr"/>
            <a:r>
              <a:rPr lang="th-TH" sz="1400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ข้อมูลป้อนเข้า </a:t>
            </a:r>
            <a:r>
              <a:rPr lang="en-US" sz="1400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w</a:t>
            </a:r>
            <a:r>
              <a:rPr lang="en-US" sz="1400" baseline="-25000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1</a:t>
            </a:r>
            <a:r>
              <a:rPr lang="en-US" sz="1400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, w</a:t>
            </a:r>
            <a:r>
              <a:rPr lang="en-US" sz="1400" baseline="-25000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2</a:t>
            </a:r>
            <a:endParaRPr lang="th-TH" sz="1050" b="1" dirty="0">
              <a:solidFill>
                <a:srgbClr val="FF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cxnSp>
        <p:nvCxnSpPr>
          <p:cNvPr id="32" name="ลูกศรเชื่อมต่อแบบตรง 31">
            <a:extLst>
              <a:ext uri="{FF2B5EF4-FFF2-40B4-BE49-F238E27FC236}">
                <a16:creationId xmlns:a16="http://schemas.microsoft.com/office/drawing/2014/main" id="{03491BED-394E-4F72-9A5F-4908994EB63E}"/>
              </a:ext>
            </a:extLst>
          </p:cNvPr>
          <p:cNvCxnSpPr>
            <a:cxnSpLocks/>
            <a:endCxn id="1028" idx="1"/>
          </p:cNvCxnSpPr>
          <p:nvPr/>
        </p:nvCxnSpPr>
        <p:spPr>
          <a:xfrm>
            <a:off x="2733541" y="3959830"/>
            <a:ext cx="504958" cy="2039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สี่เหลี่ยมผืนผ้า 1">
            <a:extLst>
              <a:ext uri="{FF2B5EF4-FFF2-40B4-BE49-F238E27FC236}">
                <a16:creationId xmlns:a16="http://schemas.microsoft.com/office/drawing/2014/main" id="{AD4D22F3-C27B-4AEB-8C50-911CAEEE94FF}"/>
              </a:ext>
            </a:extLst>
          </p:cNvPr>
          <p:cNvSpPr/>
          <p:nvPr/>
        </p:nvSpPr>
        <p:spPr>
          <a:xfrm>
            <a:off x="3327590" y="6498892"/>
            <a:ext cx="6096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th-TH" sz="2000" b="1" dirty="0">
                <a:solidFill>
                  <a:srgbClr val="C00000"/>
                </a:solidFill>
                <a:highlight>
                  <a:srgbClr val="FFFF00"/>
                </a:highlight>
                <a:latin typeface="TH Sarabun New" panose="020B0500040200020003" pitchFamily="34" charset="-34"/>
                <a:cs typeface="TH Sarabun New" panose="020B0500040200020003" pitchFamily="34" charset="-34"/>
              </a:rPr>
              <a:t>เอาค่า </a:t>
            </a:r>
            <a:r>
              <a:rPr lang="en-US" sz="2000" b="1" dirty="0">
                <a:solidFill>
                  <a:srgbClr val="C00000"/>
                </a:solidFill>
                <a:highlight>
                  <a:srgbClr val="FFFF00"/>
                </a:highlight>
                <a:latin typeface="TH Sarabun New" panose="020B0500040200020003" pitchFamily="34" charset="-34"/>
                <a:cs typeface="TH Sarabun New" panose="020B0500040200020003" pitchFamily="34" charset="-34"/>
              </a:rPr>
              <a:t>x </a:t>
            </a:r>
            <a:r>
              <a:rPr lang="th-TH" sz="2000" b="1" dirty="0">
                <a:solidFill>
                  <a:srgbClr val="C00000"/>
                </a:solidFill>
                <a:highlight>
                  <a:srgbClr val="FFFF00"/>
                </a:highlight>
                <a:latin typeface="TH Sarabun New" panose="020B0500040200020003" pitchFamily="34" charset="-34"/>
                <a:cs typeface="TH Sarabun New" panose="020B0500040200020003" pitchFamily="34" charset="-34"/>
              </a:rPr>
              <a:t>มาคูณกับ </a:t>
            </a:r>
            <a:r>
              <a:rPr lang="en-US" sz="2000" b="1" dirty="0">
                <a:solidFill>
                  <a:srgbClr val="C00000"/>
                </a:solidFill>
                <a:highlight>
                  <a:srgbClr val="FFFF00"/>
                </a:highlight>
                <a:latin typeface="TH Sarabun New" panose="020B0500040200020003" pitchFamily="34" charset="-34"/>
                <a:cs typeface="TH Sarabun New" panose="020B0500040200020003" pitchFamily="34" charset="-34"/>
              </a:rPr>
              <a:t>w </a:t>
            </a:r>
            <a:r>
              <a:rPr lang="th-TH" sz="2000" b="1" dirty="0">
                <a:solidFill>
                  <a:srgbClr val="C00000"/>
                </a:solidFill>
                <a:highlight>
                  <a:srgbClr val="FFFF00"/>
                </a:highlight>
                <a:latin typeface="TH Sarabun New" panose="020B0500040200020003" pitchFamily="34" charset="-34"/>
                <a:cs typeface="TH Sarabun New" panose="020B0500040200020003" pitchFamily="34" charset="-34"/>
              </a:rPr>
              <a:t>แล้ว บวก </a:t>
            </a:r>
            <a:r>
              <a:rPr lang="en-US" sz="2000" b="1" dirty="0">
                <a:solidFill>
                  <a:srgbClr val="C00000"/>
                </a:solidFill>
                <a:highlight>
                  <a:srgbClr val="FFFF00"/>
                </a:highlight>
                <a:latin typeface="TH Sarabun New" panose="020B0500040200020003" pitchFamily="34" charset="-34"/>
                <a:cs typeface="TH Sarabun New" panose="020B0500040200020003" pitchFamily="34" charset="-34"/>
              </a:rPr>
              <a:t>b </a:t>
            </a:r>
            <a:r>
              <a:rPr lang="th-TH" sz="2000" b="1" dirty="0">
                <a:solidFill>
                  <a:srgbClr val="C00000"/>
                </a:solidFill>
                <a:highlight>
                  <a:srgbClr val="FFFF00"/>
                </a:highlight>
                <a:latin typeface="TH Sarabun New" panose="020B0500040200020003" pitchFamily="34" charset="-34"/>
                <a:cs typeface="TH Sarabun New" panose="020B0500040200020003" pitchFamily="34" charset="-34"/>
              </a:rPr>
              <a:t>จากนั้นก็ได้ค่า </a:t>
            </a:r>
            <a:r>
              <a:rPr lang="en-US" sz="2000" b="1" dirty="0">
                <a:solidFill>
                  <a:srgbClr val="C00000"/>
                </a:solidFill>
                <a:highlight>
                  <a:srgbClr val="FFFF00"/>
                </a:highlight>
                <a:latin typeface="TH Sarabun New" panose="020B0500040200020003" pitchFamily="34" charset="-34"/>
                <a:cs typeface="TH Sarabun New" panose="020B0500040200020003" pitchFamily="34" charset="-34"/>
              </a:rPr>
              <a:t>a </a:t>
            </a:r>
            <a:r>
              <a:rPr lang="th-TH" sz="2000" b="1" dirty="0">
                <a:solidFill>
                  <a:srgbClr val="C00000"/>
                </a:solidFill>
                <a:highlight>
                  <a:srgbClr val="FFFF00"/>
                </a:highlight>
                <a:latin typeface="TH Sarabun New" panose="020B0500040200020003" pitchFamily="34" charset="-34"/>
                <a:cs typeface="TH Sarabun New" panose="020B0500040200020003" pitchFamily="34" charset="-34"/>
              </a:rPr>
              <a:t>แล้วนำ </a:t>
            </a:r>
            <a:r>
              <a:rPr lang="en-US" sz="2000" b="1" dirty="0">
                <a:solidFill>
                  <a:srgbClr val="C00000"/>
                </a:solidFill>
                <a:highlight>
                  <a:srgbClr val="FFFF00"/>
                </a:highlight>
                <a:latin typeface="TH Sarabun New" panose="020B0500040200020003" pitchFamily="34" charset="-34"/>
                <a:cs typeface="TH Sarabun New" panose="020B0500040200020003" pitchFamily="34" charset="-34"/>
              </a:rPr>
              <a:t>a </a:t>
            </a:r>
            <a:r>
              <a:rPr lang="th-TH" sz="2000" b="1" dirty="0">
                <a:solidFill>
                  <a:srgbClr val="C00000"/>
                </a:solidFill>
                <a:highlight>
                  <a:srgbClr val="FFFF00"/>
                </a:highlight>
                <a:latin typeface="TH Sarabun New" panose="020B0500040200020003" pitchFamily="34" charset="-34"/>
                <a:cs typeface="TH Sarabun New" panose="020B0500040200020003" pitchFamily="34" charset="-34"/>
              </a:rPr>
              <a:t>ไปเข้าฟังก์ชันกระตุ้น</a:t>
            </a:r>
          </a:p>
        </p:txBody>
      </p:sp>
    </p:spTree>
    <p:extLst>
      <p:ext uri="{BB962C8B-B14F-4D97-AF65-F5344CB8AC3E}">
        <p14:creationId xmlns:p14="http://schemas.microsoft.com/office/powerpoint/2010/main" val="40767633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สี่เหลี่ยมผืนผ้า 55">
            <a:extLst>
              <a:ext uri="{FF2B5EF4-FFF2-40B4-BE49-F238E27FC236}">
                <a16:creationId xmlns:a16="http://schemas.microsoft.com/office/drawing/2014/main" id="{A8DF3B97-F287-4333-86FA-207A220F3A24}"/>
              </a:ext>
            </a:extLst>
          </p:cNvPr>
          <p:cNvSpPr/>
          <p:nvPr/>
        </p:nvSpPr>
        <p:spPr>
          <a:xfrm>
            <a:off x="0" y="5035372"/>
            <a:ext cx="7282660" cy="1822628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5EE43E57-D37A-49D1-A777-4686C0324E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756" y="2101263"/>
            <a:ext cx="4067743" cy="2934109"/>
          </a:xfrm>
          <a:prstGeom prst="rect">
            <a:avLst/>
          </a:prstGeom>
        </p:spPr>
      </p:pic>
      <p:sp>
        <p:nvSpPr>
          <p:cNvPr id="7" name="สี่เหลี่ยมผืนผ้า 6">
            <a:extLst>
              <a:ext uri="{FF2B5EF4-FFF2-40B4-BE49-F238E27FC236}">
                <a16:creationId xmlns:a16="http://schemas.microsoft.com/office/drawing/2014/main" id="{8E90F791-EBFE-478D-B1E5-34CE0DFC2675}"/>
              </a:ext>
            </a:extLst>
          </p:cNvPr>
          <p:cNvSpPr/>
          <p:nvPr/>
        </p:nvSpPr>
        <p:spPr>
          <a:xfrm>
            <a:off x="4710158" y="105086"/>
            <a:ext cx="2625399" cy="954107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th-TH" b="1" i="0" dirty="0">
                <a:solidFill>
                  <a:srgbClr val="000066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การคำนวณในแบบอา</a:t>
            </a:r>
            <a:r>
              <a:rPr lang="th-TH" b="1" i="0" dirty="0" err="1">
                <a:solidFill>
                  <a:srgbClr val="000066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เรย์</a:t>
            </a:r>
            <a:endParaRPr lang="th-TH" b="1" i="0" dirty="0">
              <a:solidFill>
                <a:srgbClr val="000066"/>
              </a:solidFill>
              <a:effectLst/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algn="ctr"/>
            <a:r>
              <a:rPr lang="th-TH" b="0" i="0" dirty="0">
                <a:solidFill>
                  <a:schemeClr val="tx1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อา</a:t>
            </a:r>
            <a:r>
              <a:rPr lang="th-TH" b="0" i="0" dirty="0" err="1">
                <a:solidFill>
                  <a:schemeClr val="tx1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เรย์</a:t>
            </a:r>
            <a:r>
              <a:rPr lang="th-TH" b="0" i="0" dirty="0">
                <a:solidFill>
                  <a:schemeClr val="tx1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 ก็คือ </a:t>
            </a:r>
            <a:r>
              <a:rPr lang="th-TH" b="0" i="0" dirty="0" err="1">
                <a:solidFill>
                  <a:schemeClr val="tx1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เมทริกซ์</a:t>
            </a:r>
            <a:endParaRPr lang="th-TH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9" name="สี่เหลี่ยมผืนผ้า 8">
            <a:extLst>
              <a:ext uri="{FF2B5EF4-FFF2-40B4-BE49-F238E27FC236}">
                <a16:creationId xmlns:a16="http://schemas.microsoft.com/office/drawing/2014/main" id="{B390B386-D0E3-4903-9EA7-610C5425969F}"/>
              </a:ext>
            </a:extLst>
          </p:cNvPr>
          <p:cNvSpPr/>
          <p:nvPr/>
        </p:nvSpPr>
        <p:spPr>
          <a:xfrm>
            <a:off x="1963228" y="1390548"/>
            <a:ext cx="113685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0" i="0" dirty="0">
                <a:solidFill>
                  <a:srgbClr val="FF0000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n </a:t>
            </a:r>
            <a:r>
              <a:rPr lang="th-TH" sz="1400" b="0" i="0" dirty="0">
                <a:solidFill>
                  <a:srgbClr val="FF0000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คือจำนวนข้อมูล</a:t>
            </a:r>
          </a:p>
          <a:p>
            <a:r>
              <a:rPr lang="en-US" sz="1400" b="0" i="0" dirty="0">
                <a:solidFill>
                  <a:srgbClr val="FF0000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m </a:t>
            </a:r>
            <a:r>
              <a:rPr lang="th-TH" sz="1400" b="0" i="0" dirty="0">
                <a:solidFill>
                  <a:srgbClr val="FF0000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คือจำนวนตัวแปร</a:t>
            </a:r>
            <a:endParaRPr lang="th-TH" sz="1400" dirty="0">
              <a:solidFill>
                <a:srgbClr val="FF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12" name="รูปภาพ 11">
            <a:extLst>
              <a:ext uri="{FF2B5EF4-FFF2-40B4-BE49-F238E27FC236}">
                <a16:creationId xmlns:a16="http://schemas.microsoft.com/office/drawing/2014/main" id="{8D6B62C8-FBA7-4660-A1A1-CC947998258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08" t="87611" r="-3592" b="1617"/>
          <a:stretch/>
        </p:blipFill>
        <p:spPr>
          <a:xfrm>
            <a:off x="5496801" y="3424819"/>
            <a:ext cx="1787236" cy="374073"/>
          </a:xfrm>
          <a:prstGeom prst="rect">
            <a:avLst/>
          </a:prstGeom>
        </p:spPr>
      </p:pic>
      <p:sp>
        <p:nvSpPr>
          <p:cNvPr id="16" name="สี่เหลี่ยมผืนผ้า 15">
            <a:extLst>
              <a:ext uri="{FF2B5EF4-FFF2-40B4-BE49-F238E27FC236}">
                <a16:creationId xmlns:a16="http://schemas.microsoft.com/office/drawing/2014/main" id="{F4B0EA7D-286C-417A-A609-94084FE5FE89}"/>
              </a:ext>
            </a:extLst>
          </p:cNvPr>
          <p:cNvSpPr/>
          <p:nvPr/>
        </p:nvSpPr>
        <p:spPr>
          <a:xfrm>
            <a:off x="5610931" y="4606216"/>
            <a:ext cx="129234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1400" b="0" i="0" dirty="0">
                <a:solidFill>
                  <a:srgbClr val="FF0000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อา</a:t>
            </a:r>
            <a:r>
              <a:rPr lang="th-TH" sz="1400" b="0" i="0" dirty="0" err="1">
                <a:solidFill>
                  <a:srgbClr val="FF0000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เรย์ส</a:t>
            </a:r>
            <a:r>
              <a:rPr lang="th-TH" sz="1400" b="0" i="0" dirty="0">
                <a:solidFill>
                  <a:srgbClr val="FF0000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องมิติ (</a:t>
            </a:r>
            <a:r>
              <a:rPr lang="th-TH" sz="1400" b="0" i="0" dirty="0" err="1">
                <a:solidFill>
                  <a:srgbClr val="FF0000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เมทริกซ์</a:t>
            </a:r>
            <a:r>
              <a:rPr lang="th-TH" sz="1400" b="0" i="0" dirty="0">
                <a:solidFill>
                  <a:srgbClr val="FF0000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)</a:t>
            </a:r>
            <a:endParaRPr lang="th-TH" sz="1400" dirty="0">
              <a:solidFill>
                <a:srgbClr val="FF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cxnSp>
        <p:nvCxnSpPr>
          <p:cNvPr id="18" name="ลูกศรเชื่อมต่อแบบตรง 17">
            <a:extLst>
              <a:ext uri="{FF2B5EF4-FFF2-40B4-BE49-F238E27FC236}">
                <a16:creationId xmlns:a16="http://schemas.microsoft.com/office/drawing/2014/main" id="{CD7C9E93-9D30-476A-81C5-F6AF7CC8519D}"/>
              </a:ext>
            </a:extLst>
          </p:cNvPr>
          <p:cNvCxnSpPr>
            <a:cxnSpLocks/>
          </p:cNvCxnSpPr>
          <p:nvPr/>
        </p:nvCxnSpPr>
        <p:spPr>
          <a:xfrm flipV="1">
            <a:off x="6192982" y="3755353"/>
            <a:ext cx="0" cy="7537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สี่เหลี่ยมผืนผ้า 21">
            <a:extLst>
              <a:ext uri="{FF2B5EF4-FFF2-40B4-BE49-F238E27FC236}">
                <a16:creationId xmlns:a16="http://schemas.microsoft.com/office/drawing/2014/main" id="{ED8B9339-5989-421E-93B0-784415E9DFF5}"/>
              </a:ext>
            </a:extLst>
          </p:cNvPr>
          <p:cNvSpPr/>
          <p:nvPr/>
        </p:nvSpPr>
        <p:spPr>
          <a:xfrm>
            <a:off x="6094514" y="2400846"/>
            <a:ext cx="132600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1400" b="0" i="0" dirty="0">
                <a:solidFill>
                  <a:srgbClr val="FF0000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อา</a:t>
            </a:r>
            <a:r>
              <a:rPr lang="th-TH" sz="1400" b="0" i="0" dirty="0" err="1">
                <a:solidFill>
                  <a:srgbClr val="FF0000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เรย์ห</a:t>
            </a:r>
            <a:r>
              <a:rPr lang="th-TH" sz="1400" b="0" i="0" dirty="0">
                <a:solidFill>
                  <a:srgbClr val="FF0000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นึ่งมิติ (เวกเตอร์)</a:t>
            </a:r>
            <a:endParaRPr lang="th-TH" sz="1400" dirty="0">
              <a:solidFill>
                <a:srgbClr val="FF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27" name="สี่เหลี่ยมผืนผ้า 26">
            <a:extLst>
              <a:ext uri="{FF2B5EF4-FFF2-40B4-BE49-F238E27FC236}">
                <a16:creationId xmlns:a16="http://schemas.microsoft.com/office/drawing/2014/main" id="{5EC55545-0CC0-47CE-9FEB-1D0A2FFDD8B8}"/>
              </a:ext>
            </a:extLst>
          </p:cNvPr>
          <p:cNvSpPr/>
          <p:nvPr/>
        </p:nvSpPr>
        <p:spPr>
          <a:xfrm>
            <a:off x="4636990" y="2549645"/>
            <a:ext cx="171393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th-TH" sz="1400" b="0" i="0" dirty="0">
                <a:solidFill>
                  <a:srgbClr val="FF0000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การคูณ</a:t>
            </a:r>
            <a:r>
              <a:rPr lang="th-TH" sz="1400" b="0" i="0" dirty="0" err="1">
                <a:solidFill>
                  <a:srgbClr val="FF0000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เมทริกซ์</a:t>
            </a:r>
            <a:r>
              <a:rPr lang="th-TH" sz="1400" b="0" i="0" dirty="0">
                <a:solidFill>
                  <a:srgbClr val="FF0000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 โดยใน </a:t>
            </a:r>
            <a:r>
              <a:rPr lang="en-US" sz="1400" b="0" i="0" dirty="0" err="1">
                <a:solidFill>
                  <a:srgbClr val="FF0000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numpy</a:t>
            </a:r>
            <a:r>
              <a:rPr lang="en-US" sz="1400" b="0" i="0" dirty="0">
                <a:solidFill>
                  <a:srgbClr val="FF0000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endParaRPr lang="th-TH" sz="1400" b="0" i="0" dirty="0">
              <a:solidFill>
                <a:srgbClr val="FF0000"/>
              </a:solidFill>
              <a:effectLst/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algn="ctr"/>
            <a:r>
              <a:rPr lang="th-TH" sz="1400" b="0" i="0" dirty="0">
                <a:solidFill>
                  <a:srgbClr val="FF0000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จะใช้คำสั่ง </a:t>
            </a:r>
            <a:r>
              <a:rPr lang="en-US" sz="1400" b="0" i="0" dirty="0">
                <a:solidFill>
                  <a:srgbClr val="FF0000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np.dot()</a:t>
            </a:r>
            <a:endParaRPr lang="th-TH" sz="1400" dirty="0">
              <a:solidFill>
                <a:srgbClr val="FF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cxnSp>
        <p:nvCxnSpPr>
          <p:cNvPr id="29" name="ลูกศรเชื่อมต่อแบบตรง 28">
            <a:extLst>
              <a:ext uri="{FF2B5EF4-FFF2-40B4-BE49-F238E27FC236}">
                <a16:creationId xmlns:a16="http://schemas.microsoft.com/office/drawing/2014/main" id="{E4C2B588-BC08-4E56-B84A-FB957B6B220E}"/>
              </a:ext>
            </a:extLst>
          </p:cNvPr>
          <p:cNvCxnSpPr>
            <a:cxnSpLocks/>
          </p:cNvCxnSpPr>
          <p:nvPr/>
        </p:nvCxnSpPr>
        <p:spPr>
          <a:xfrm>
            <a:off x="6022858" y="3011310"/>
            <a:ext cx="324288" cy="4814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รูปภาพ 30">
            <a:extLst>
              <a:ext uri="{FF2B5EF4-FFF2-40B4-BE49-F238E27FC236}">
                <a16:creationId xmlns:a16="http://schemas.microsoft.com/office/drawing/2014/main" id="{EA3B8548-1401-4D6B-9293-F1A6704DCD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7687" y="1575214"/>
            <a:ext cx="881330" cy="815699"/>
          </a:xfrm>
          <a:prstGeom prst="rect">
            <a:avLst/>
          </a:prstGeom>
        </p:spPr>
      </p:pic>
      <p:cxnSp>
        <p:nvCxnSpPr>
          <p:cNvPr id="33" name="ลูกศรเชื่อมต่อแบบตรง 32">
            <a:extLst>
              <a:ext uri="{FF2B5EF4-FFF2-40B4-BE49-F238E27FC236}">
                <a16:creationId xmlns:a16="http://schemas.microsoft.com/office/drawing/2014/main" id="{B662F6AC-8262-4FE4-8EE8-0539632F5F8B}"/>
              </a:ext>
            </a:extLst>
          </p:cNvPr>
          <p:cNvCxnSpPr>
            <a:cxnSpLocks/>
          </p:cNvCxnSpPr>
          <p:nvPr/>
        </p:nvCxnSpPr>
        <p:spPr>
          <a:xfrm flipV="1">
            <a:off x="6615994" y="2767468"/>
            <a:ext cx="0" cy="6148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รูปภาพ 37">
            <a:extLst>
              <a:ext uri="{FF2B5EF4-FFF2-40B4-BE49-F238E27FC236}">
                <a16:creationId xmlns:a16="http://schemas.microsoft.com/office/drawing/2014/main" id="{88ECCE9A-EBD8-45B3-B452-38300631ED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71950" y="2786169"/>
            <a:ext cx="3397495" cy="1651372"/>
          </a:xfrm>
          <a:prstGeom prst="rect">
            <a:avLst/>
          </a:prstGeom>
        </p:spPr>
      </p:pic>
      <p:sp>
        <p:nvSpPr>
          <p:cNvPr id="39" name="ลูกศร: ขวา 38">
            <a:extLst>
              <a:ext uri="{FF2B5EF4-FFF2-40B4-BE49-F238E27FC236}">
                <a16:creationId xmlns:a16="http://schemas.microsoft.com/office/drawing/2014/main" id="{60146683-6A5A-4854-A8D3-309A8E4D3488}"/>
              </a:ext>
            </a:extLst>
          </p:cNvPr>
          <p:cNvSpPr/>
          <p:nvPr/>
        </p:nvSpPr>
        <p:spPr>
          <a:xfrm>
            <a:off x="7503908" y="3345436"/>
            <a:ext cx="600375" cy="374073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320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40" name="ลูกศร: ขวา 39">
            <a:extLst>
              <a:ext uri="{FF2B5EF4-FFF2-40B4-BE49-F238E27FC236}">
                <a16:creationId xmlns:a16="http://schemas.microsoft.com/office/drawing/2014/main" id="{E31BD85A-01B8-4414-B3A8-14DBCF787A44}"/>
              </a:ext>
            </a:extLst>
          </p:cNvPr>
          <p:cNvSpPr/>
          <p:nvPr/>
        </p:nvSpPr>
        <p:spPr>
          <a:xfrm>
            <a:off x="4735353" y="3375300"/>
            <a:ext cx="600375" cy="374073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320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41" name="รูปภาพ 40">
            <a:extLst>
              <a:ext uri="{FF2B5EF4-FFF2-40B4-BE49-F238E27FC236}">
                <a16:creationId xmlns:a16="http://schemas.microsoft.com/office/drawing/2014/main" id="{73B6CA13-2E48-4771-A3E7-054C856E37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42789" y="734700"/>
            <a:ext cx="2429214" cy="1009791"/>
          </a:xfrm>
          <a:prstGeom prst="rect">
            <a:avLst/>
          </a:prstGeom>
        </p:spPr>
      </p:pic>
      <p:cxnSp>
        <p:nvCxnSpPr>
          <p:cNvPr id="47" name="ลูกศรเชื่อมต่อแบบตรง 46">
            <a:extLst>
              <a:ext uri="{FF2B5EF4-FFF2-40B4-BE49-F238E27FC236}">
                <a16:creationId xmlns:a16="http://schemas.microsoft.com/office/drawing/2014/main" id="{80B6292E-3087-4768-988F-032C5130D408}"/>
              </a:ext>
            </a:extLst>
          </p:cNvPr>
          <p:cNvCxnSpPr>
            <a:cxnSpLocks/>
          </p:cNvCxnSpPr>
          <p:nvPr/>
        </p:nvCxnSpPr>
        <p:spPr>
          <a:xfrm>
            <a:off x="8947984" y="1983063"/>
            <a:ext cx="46387" cy="7974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สี่เหลี่ยมผืนผ้า 47">
            <a:extLst>
              <a:ext uri="{FF2B5EF4-FFF2-40B4-BE49-F238E27FC236}">
                <a16:creationId xmlns:a16="http://schemas.microsoft.com/office/drawing/2014/main" id="{0E3D1262-A9E9-4D0E-B065-D0EE18DDA4DD}"/>
              </a:ext>
            </a:extLst>
          </p:cNvPr>
          <p:cNvSpPr/>
          <p:nvPr/>
        </p:nvSpPr>
        <p:spPr>
          <a:xfrm>
            <a:off x="8459709" y="1575214"/>
            <a:ext cx="9765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0" i="0" dirty="0">
                <a:solidFill>
                  <a:srgbClr val="FF0000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a </a:t>
            </a:r>
            <a:r>
              <a:rPr lang="th-TH" sz="1600" b="0" i="0" dirty="0">
                <a:solidFill>
                  <a:srgbClr val="FF0000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ของแต่ละตัว</a:t>
            </a:r>
            <a:endParaRPr lang="th-TH" sz="1600" dirty="0">
              <a:solidFill>
                <a:srgbClr val="FF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51" name="Rectangle 3">
            <a:extLst>
              <a:ext uri="{FF2B5EF4-FFF2-40B4-BE49-F238E27FC236}">
                <a16:creationId xmlns:a16="http://schemas.microsoft.com/office/drawing/2014/main" id="{42970B1D-D898-426C-BA7E-068F407FA3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1767" y="5688995"/>
            <a:ext cx="2011679" cy="846386"/>
          </a:xfrm>
          <a:prstGeom prst="rect">
            <a:avLst/>
          </a:prstGeom>
          <a:solidFill>
            <a:srgbClr val="F5F2F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h-TH" altLang="th-TH" sz="1100" b="0" i="0" u="none" strike="noStrike" cap="none" normalizeH="0" baseline="0" dirty="0" err="1">
                <a:ln>
                  <a:noFill/>
                </a:ln>
                <a:solidFill>
                  <a:srgbClr val="0077AA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kumimoji="0" lang="th-TH" altLang="th-TH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th-TH" altLang="th-TH" sz="1100" b="0" i="0" u="none" strike="noStrike" cap="none" normalizeH="0" baseline="0" dirty="0">
                <a:ln>
                  <a:noFill/>
                </a:ln>
                <a:solidFill>
                  <a:srgbClr val="DD4A68"/>
                </a:solidFill>
                <a:effectLst/>
                <a:latin typeface="Consolas" panose="020B0609020204030204" pitchFamily="49" charset="0"/>
              </a:rPr>
              <a:t>h</a:t>
            </a:r>
            <a:r>
              <a:rPr kumimoji="0" lang="th-TH" altLang="th-TH" sz="11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th-TH" altLang="th-TH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kumimoji="0" lang="th-TH" altLang="th-TH" sz="11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h-TH" altLang="th-TH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w </a:t>
            </a:r>
            <a:r>
              <a:rPr kumimoji="0" lang="th-TH" altLang="th-TH" sz="1100" b="0" i="0" u="none" strike="noStrike" cap="none" normalizeH="0" baseline="0" dirty="0">
                <a:ln>
                  <a:noFill/>
                </a:ln>
                <a:solidFill>
                  <a:srgbClr val="9A6E3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th-TH" altLang="th-TH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th-TH" altLang="th-TH" sz="1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np</a:t>
            </a:r>
            <a:r>
              <a:rPr kumimoji="0" lang="th-TH" altLang="th-TH" sz="11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th-TH" altLang="th-TH" sz="1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kumimoji="0" lang="th-TH" altLang="th-TH" sz="11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kumimoji="0" lang="th-TH" altLang="th-TH" sz="1100" b="0" i="0" u="none" strike="noStrike" cap="none" normalizeH="0" baseline="0" dirty="0">
                <a:ln>
                  <a:noFill/>
                </a:ln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kumimoji="0" lang="th-TH" altLang="th-TH" sz="11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th-TH" altLang="th-TH" sz="1100" b="0" i="0" u="none" strike="noStrike" cap="none" normalizeH="0" baseline="0" dirty="0">
                <a:ln>
                  <a:noFill/>
                </a:ln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50</a:t>
            </a:r>
            <a:r>
              <a:rPr kumimoji="0" lang="th-TH" altLang="th-TH" sz="11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])</a:t>
            </a:r>
            <a:r>
              <a:rPr kumimoji="0" lang="th-TH" altLang="th-TH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h-TH" altLang="th-TH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b </a:t>
            </a:r>
            <a:r>
              <a:rPr kumimoji="0" lang="th-TH" altLang="th-TH" sz="1100" b="0" i="0" u="none" strike="noStrike" cap="none" normalizeH="0" baseline="0" dirty="0">
                <a:ln>
                  <a:noFill/>
                </a:ln>
                <a:solidFill>
                  <a:srgbClr val="9A6E3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th-TH" altLang="th-TH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th-TH" altLang="th-TH" sz="1100" b="0" i="0" u="none" strike="noStrike" cap="none" normalizeH="0" baseline="0" dirty="0">
                <a:ln>
                  <a:noFill/>
                </a:ln>
                <a:solidFill>
                  <a:srgbClr val="9A6E3A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kumimoji="0" lang="th-TH" altLang="th-TH" sz="1100" b="0" i="0" u="none" strike="noStrike" cap="none" normalizeH="0" baseline="0" dirty="0">
                <a:ln>
                  <a:noFill/>
                </a:ln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kumimoji="0" lang="th-TH" altLang="th-TH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h-TH" altLang="th-TH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a </a:t>
            </a:r>
            <a:r>
              <a:rPr kumimoji="0" lang="th-TH" altLang="th-TH" sz="1100" b="0" i="0" u="none" strike="noStrike" cap="none" normalizeH="0" baseline="0" dirty="0">
                <a:ln>
                  <a:noFill/>
                </a:ln>
                <a:solidFill>
                  <a:srgbClr val="9A6E3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th-TH" altLang="th-TH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th-TH" altLang="th-TH" sz="1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np</a:t>
            </a:r>
            <a:r>
              <a:rPr kumimoji="0" lang="th-TH" altLang="th-TH" sz="11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th-TH" altLang="th-TH" sz="1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dot</a:t>
            </a:r>
            <a:r>
              <a:rPr kumimoji="0" lang="th-TH" altLang="th-TH" sz="11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th-TH" altLang="th-TH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kumimoji="0" lang="th-TH" altLang="th-TH" sz="11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th-TH" altLang="th-TH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w</a:t>
            </a:r>
            <a:r>
              <a:rPr kumimoji="0" lang="th-TH" altLang="th-TH" sz="11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th-TH" altLang="th-TH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th-TH" altLang="th-TH" sz="1100" b="0" i="0" u="none" strike="noStrike" cap="none" normalizeH="0" baseline="0" dirty="0">
                <a:ln>
                  <a:noFill/>
                </a:ln>
                <a:solidFill>
                  <a:srgbClr val="9A6E3A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kumimoji="0" lang="th-TH" altLang="th-TH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b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h-TH" altLang="th-TH" sz="1100" b="0" i="0" u="none" strike="noStrike" cap="none" normalizeH="0" baseline="0" dirty="0">
                <a:ln>
                  <a:noFill/>
                </a:ln>
                <a:solidFill>
                  <a:srgbClr val="0077AA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th-TH" altLang="th-TH" sz="1100" b="0" i="0" u="none" strike="noStrike" cap="none" normalizeH="0" baseline="0" dirty="0" err="1">
                <a:ln>
                  <a:noFill/>
                </a:ln>
                <a:solidFill>
                  <a:srgbClr val="0077AA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kumimoji="0" lang="th-TH" altLang="th-TH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th-TH" altLang="th-TH" sz="11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th-TH" altLang="th-TH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kumimoji="0" lang="th-TH" altLang="th-TH" sz="1100" b="0" i="0" u="none" strike="noStrike" cap="none" normalizeH="0" baseline="0" dirty="0">
                <a:ln>
                  <a:noFill/>
                </a:ln>
                <a:solidFill>
                  <a:srgbClr val="9A6E3A"/>
                </a:solidFill>
                <a:effectLst/>
                <a:latin typeface="Consolas" panose="020B0609020204030204" pitchFamily="49" charset="0"/>
              </a:rPr>
              <a:t>&gt;=</a:t>
            </a:r>
            <a:r>
              <a:rPr kumimoji="0" lang="th-TH" altLang="th-TH" sz="1100" b="0" i="0" u="none" strike="noStrike" cap="none" normalizeH="0" baseline="0" dirty="0">
                <a:ln>
                  <a:noFill/>
                </a:ln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th-TH" altLang="th-TH" sz="11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kumimoji="0" lang="th-TH" altLang="th-TH" sz="1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astype</a:t>
            </a:r>
            <a:r>
              <a:rPr kumimoji="0" lang="th-TH" altLang="th-TH" sz="11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th-TH" altLang="th-TH" sz="1100" b="0" i="0" u="none" strike="noStrike" cap="none" normalizeH="0" baseline="0" dirty="0" err="1">
                <a:ln>
                  <a:noFill/>
                </a:ln>
                <a:solidFill>
                  <a:srgbClr val="66990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kumimoji="0" lang="th-TH" altLang="th-TH" sz="11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th-TH" altLang="th-TH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2" name="สี่เหลี่ยมผืนผ้า 51">
            <a:extLst>
              <a:ext uri="{FF2B5EF4-FFF2-40B4-BE49-F238E27FC236}">
                <a16:creationId xmlns:a16="http://schemas.microsoft.com/office/drawing/2014/main" id="{AAF87E16-74C0-4393-B147-AE86D997C755}"/>
              </a:ext>
            </a:extLst>
          </p:cNvPr>
          <p:cNvSpPr/>
          <p:nvPr/>
        </p:nvSpPr>
        <p:spPr>
          <a:xfrm>
            <a:off x="289320" y="5100573"/>
            <a:ext cx="3118898" cy="52322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th-TH" b="1" i="0" dirty="0"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ฟังก์ชันของเพอร์</a:t>
            </a:r>
            <a:r>
              <a:rPr lang="th-TH" b="1" i="0" dirty="0" err="1"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เซปต</a:t>
            </a:r>
            <a:r>
              <a:rPr lang="th-TH" b="1" i="0" dirty="0"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รอน</a:t>
            </a:r>
            <a:endParaRPr lang="th-TH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53" name="Rectangle 4">
            <a:extLst>
              <a:ext uri="{FF2B5EF4-FFF2-40B4-BE49-F238E27FC236}">
                <a16:creationId xmlns:a16="http://schemas.microsoft.com/office/drawing/2014/main" id="{8AD311F3-2020-4439-829C-07B2E1DB2E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0172" y="6023949"/>
            <a:ext cx="3705590" cy="169277"/>
          </a:xfrm>
          <a:prstGeom prst="rect">
            <a:avLst/>
          </a:prstGeom>
          <a:solidFill>
            <a:srgbClr val="F5F2F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h-TH" altLang="th-TH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 </a:t>
            </a:r>
            <a:r>
              <a:rPr kumimoji="0" lang="th-TH" altLang="th-TH" sz="1100" b="0" i="0" u="none" strike="noStrike" cap="none" normalizeH="0" baseline="0" dirty="0">
                <a:ln>
                  <a:noFill/>
                </a:ln>
                <a:solidFill>
                  <a:srgbClr val="9A6E3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th-TH" altLang="th-TH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th-TH" altLang="th-TH" sz="1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np</a:t>
            </a:r>
            <a:r>
              <a:rPr kumimoji="0" lang="th-TH" altLang="th-TH" sz="11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th-TH" altLang="th-TH" sz="1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kumimoji="0" lang="th-TH" altLang="th-TH" sz="11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kumimoji="0" lang="th-TH" altLang="th-TH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th-TH" altLang="th-TH" sz="11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th-TH" altLang="th-TH" sz="1100" b="0" i="0" u="none" strike="noStrike" cap="none" normalizeH="0" baseline="0" dirty="0">
                <a:ln>
                  <a:noFill/>
                </a:ln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kumimoji="0" lang="th-TH" altLang="th-TH" sz="11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th-TH" altLang="th-TH" sz="1100" b="0" i="0" u="none" strike="noStrike" cap="none" normalizeH="0" baseline="0" dirty="0">
                <a:ln>
                  <a:noFill/>
                </a:ln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15</a:t>
            </a:r>
            <a:r>
              <a:rPr kumimoji="0" lang="th-TH" altLang="th-TH" sz="11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],</a:t>
            </a:r>
            <a:r>
              <a:rPr kumimoji="0" lang="th-TH" altLang="th-TH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th-TH" altLang="th-TH" sz="11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th-TH" altLang="th-TH" sz="1100" b="0" i="0" u="none" strike="noStrike" cap="none" normalizeH="0" baseline="0" dirty="0">
                <a:ln>
                  <a:noFill/>
                </a:ln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kumimoji="0" lang="th-TH" altLang="th-TH" sz="11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th-TH" altLang="th-TH" sz="1100" b="0" i="0" u="none" strike="noStrike" cap="none" normalizeH="0" baseline="0" dirty="0">
                <a:ln>
                  <a:noFill/>
                </a:ln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18</a:t>
            </a:r>
            <a:r>
              <a:rPr kumimoji="0" lang="th-TH" altLang="th-TH" sz="11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],</a:t>
            </a:r>
            <a:r>
              <a:rPr kumimoji="0" lang="th-TH" altLang="th-TH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th-TH" altLang="th-TH" sz="11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th-TH" altLang="th-TH" sz="1100" b="0" i="0" u="none" strike="noStrike" cap="none" normalizeH="0" baseline="0" dirty="0">
                <a:ln>
                  <a:noFill/>
                </a:ln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22</a:t>
            </a:r>
            <a:r>
              <a:rPr kumimoji="0" lang="th-TH" altLang="th-TH" sz="11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th-TH" altLang="th-TH" sz="1100" b="0" i="0" u="none" strike="noStrike" cap="none" normalizeH="0" baseline="0" dirty="0">
                <a:ln>
                  <a:noFill/>
                </a:ln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15</a:t>
            </a:r>
            <a:r>
              <a:rPr kumimoji="0" lang="th-TH" altLang="th-TH" sz="11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kumimoji="0" lang="th-TH" altLang="th-TH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th-TH" altLang="th-TH" sz="11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])</a:t>
            </a:r>
            <a:r>
              <a:rPr kumimoji="0" lang="th-TH" altLang="th-TH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th-TH" altLang="th-TH" sz="1100" b="0" i="0" u="none" strike="noStrike" cap="none" normalizeH="0" baseline="0" dirty="0" err="1">
                <a:ln>
                  <a:noFill/>
                </a:ln>
                <a:solidFill>
                  <a:srgbClr val="0077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th-TH" altLang="th-TH" sz="11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th-TH" altLang="th-TH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</a:t>
            </a:r>
            <a:r>
              <a:rPr kumimoji="0" lang="th-TH" altLang="th-TH" sz="11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th-TH" altLang="th-TH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kumimoji="0" lang="th-TH" altLang="th-TH" sz="11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))</a:t>
            </a:r>
            <a:r>
              <a:rPr kumimoji="0" lang="th-TH" altLang="th-TH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th-TH" altLang="th-TH" sz="1100" b="0" i="0" u="none" strike="noStrike" cap="none" normalizeH="0" baseline="0" dirty="0">
                <a:ln>
                  <a:noFill/>
                </a:ln>
                <a:solidFill>
                  <a:srgbClr val="708090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kumimoji="0" lang="th-TH" altLang="th-TH" sz="1100" b="0" i="0" u="none" strike="noStrike" cap="none" normalizeH="0" baseline="0" dirty="0">
                <a:ln>
                  <a:noFill/>
                </a:ln>
                <a:solidFill>
                  <a:srgbClr val="708090"/>
                </a:solidFill>
                <a:effectLst/>
                <a:latin typeface="Consolas" panose="020B0609020204030204" pitchFamily="49" charset="0"/>
                <a:cs typeface="Angsana New" panose="02020603050405020304" pitchFamily="18" charset="-34"/>
              </a:rPr>
              <a:t>ได้ </a:t>
            </a:r>
            <a:r>
              <a:rPr kumimoji="0" lang="th-TH" altLang="th-TH" sz="1100" b="0" i="0" u="none" strike="noStrike" cap="none" normalizeH="0" baseline="0" dirty="0">
                <a:ln>
                  <a:noFill/>
                </a:ln>
                <a:solidFill>
                  <a:srgbClr val="708090"/>
                </a:solidFill>
                <a:effectLst/>
                <a:latin typeface="Consolas" panose="020B0609020204030204" pitchFamily="49" charset="0"/>
              </a:rPr>
              <a:t>[0 1 1]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th-TH" altLang="th-TH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55" name="ลูกศรเชื่อมต่อแบบตรง 54">
            <a:extLst>
              <a:ext uri="{FF2B5EF4-FFF2-40B4-BE49-F238E27FC236}">
                <a16:creationId xmlns:a16="http://schemas.microsoft.com/office/drawing/2014/main" id="{6D14DFC8-6043-4EBF-B228-0A79456B216B}"/>
              </a:ext>
            </a:extLst>
          </p:cNvPr>
          <p:cNvCxnSpPr>
            <a:cxnSpLocks/>
          </p:cNvCxnSpPr>
          <p:nvPr/>
        </p:nvCxnSpPr>
        <p:spPr>
          <a:xfrm flipV="1">
            <a:off x="2688196" y="6108588"/>
            <a:ext cx="411882" cy="36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สี่เหลี่ยมผืนผ้า 25">
            <a:extLst>
              <a:ext uri="{FF2B5EF4-FFF2-40B4-BE49-F238E27FC236}">
                <a16:creationId xmlns:a16="http://schemas.microsoft.com/office/drawing/2014/main" id="{A10B7E54-EA97-4171-B682-8D65239A406B}"/>
              </a:ext>
            </a:extLst>
          </p:cNvPr>
          <p:cNvSpPr/>
          <p:nvPr/>
        </p:nvSpPr>
        <p:spPr>
          <a:xfrm>
            <a:off x="6296201" y="3817762"/>
            <a:ext cx="285346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1400" b="0" i="0" dirty="0">
                <a:solidFill>
                  <a:srgbClr val="FF0000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ตัวเอียงธรรมดาจะหมายถึงค่าเลขตัวเดียว</a:t>
            </a:r>
            <a:endParaRPr lang="th-TH" sz="1400" dirty="0">
              <a:solidFill>
                <a:srgbClr val="FF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1906896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A8B24FF7-E5A0-426C-9035-CAA33FA2D9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688" y="1552903"/>
            <a:ext cx="4792601" cy="3834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สี่เหลี่ยมผืนผ้า 7">
            <a:extLst>
              <a:ext uri="{FF2B5EF4-FFF2-40B4-BE49-F238E27FC236}">
                <a16:creationId xmlns:a16="http://schemas.microsoft.com/office/drawing/2014/main" id="{51706A50-065E-44EB-AA4A-22ECA2A1A65E}"/>
              </a:ext>
            </a:extLst>
          </p:cNvPr>
          <p:cNvSpPr/>
          <p:nvPr/>
        </p:nvSpPr>
        <p:spPr>
          <a:xfrm>
            <a:off x="0" y="6334780"/>
            <a:ext cx="4535216" cy="523220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th-TH" b="1" i="0" dirty="0"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ปรับ</a:t>
            </a:r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พารามิเตอร์ของเพอร์</a:t>
            </a:r>
            <a:r>
              <a:rPr lang="th-TH" b="1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เซปต</a:t>
            </a:r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รอนอย่างง่าย</a:t>
            </a:r>
          </a:p>
        </p:txBody>
      </p:sp>
      <p:grpSp>
        <p:nvGrpSpPr>
          <p:cNvPr id="15" name="กลุ่ม 14">
            <a:extLst>
              <a:ext uri="{FF2B5EF4-FFF2-40B4-BE49-F238E27FC236}">
                <a16:creationId xmlns:a16="http://schemas.microsoft.com/office/drawing/2014/main" id="{69619D74-D958-4758-AF54-08E0FC450A67}"/>
              </a:ext>
            </a:extLst>
          </p:cNvPr>
          <p:cNvGrpSpPr/>
          <p:nvPr/>
        </p:nvGrpSpPr>
        <p:grpSpPr>
          <a:xfrm>
            <a:off x="5525559" y="2281048"/>
            <a:ext cx="6216155" cy="2838973"/>
            <a:chOff x="5601157" y="2428013"/>
            <a:chExt cx="6216155" cy="2838973"/>
          </a:xfrm>
        </p:grpSpPr>
        <p:grpSp>
          <p:nvGrpSpPr>
            <p:cNvPr id="13" name="กลุ่ม 12">
              <a:extLst>
                <a:ext uri="{FF2B5EF4-FFF2-40B4-BE49-F238E27FC236}">
                  <a16:creationId xmlns:a16="http://schemas.microsoft.com/office/drawing/2014/main" id="{6FC13231-7E7F-4ED7-B534-60F25FCD6E31}"/>
                </a:ext>
              </a:extLst>
            </p:cNvPr>
            <p:cNvGrpSpPr/>
            <p:nvPr/>
          </p:nvGrpSpPr>
          <p:grpSpPr>
            <a:xfrm>
              <a:off x="5601157" y="2428013"/>
              <a:ext cx="6216155" cy="2838973"/>
              <a:chOff x="6195754" y="2247057"/>
              <a:chExt cx="6216155" cy="2838973"/>
            </a:xfrm>
          </p:grpSpPr>
          <p:sp>
            <p:nvSpPr>
              <p:cNvPr id="9" name="สี่เหลี่ยมผืนผ้า 8">
                <a:extLst>
                  <a:ext uri="{FF2B5EF4-FFF2-40B4-BE49-F238E27FC236}">
                    <a16:creationId xmlns:a16="http://schemas.microsoft.com/office/drawing/2014/main" id="{7BEA6E7A-9B3F-4E06-8142-D4C207042528}"/>
                  </a:ext>
                </a:extLst>
              </p:cNvPr>
              <p:cNvSpPr/>
              <p:nvPr/>
            </p:nvSpPr>
            <p:spPr>
              <a:xfrm>
                <a:off x="6195754" y="2247057"/>
                <a:ext cx="3157034" cy="1323440"/>
              </a:xfrm>
              <a:prstGeom prst="rect">
                <a:avLst/>
              </a:prstGeom>
              <a:solidFill>
                <a:schemeClr val="accent2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/>
              </a:p>
            </p:txBody>
          </p:sp>
          <p:sp>
            <p:nvSpPr>
              <p:cNvPr id="6" name="สี่เหลี่ยมผืนผ้า 5">
                <a:extLst>
                  <a:ext uri="{FF2B5EF4-FFF2-40B4-BE49-F238E27FC236}">
                    <a16:creationId xmlns:a16="http://schemas.microsoft.com/office/drawing/2014/main" id="{20C57F35-18AD-45D0-8F4F-D341C68E0F28}"/>
                  </a:ext>
                </a:extLst>
              </p:cNvPr>
              <p:cNvSpPr/>
              <p:nvPr/>
            </p:nvSpPr>
            <p:spPr>
              <a:xfrm>
                <a:off x="6195755" y="3762590"/>
                <a:ext cx="3157034" cy="1323440"/>
              </a:xfrm>
              <a:prstGeom prst="rect">
                <a:avLst/>
              </a:prstGeom>
              <a:solidFill>
                <a:schemeClr val="accent4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/>
              </a:p>
            </p:txBody>
          </p:sp>
          <p:sp>
            <p:nvSpPr>
              <p:cNvPr id="2" name="สี่เหลี่ยมผืนผ้า 1">
                <a:extLst>
                  <a:ext uri="{FF2B5EF4-FFF2-40B4-BE49-F238E27FC236}">
                    <a16:creationId xmlns:a16="http://schemas.microsoft.com/office/drawing/2014/main" id="{E2FFC311-20A3-4C6F-8105-43B16C4409D3}"/>
                  </a:ext>
                </a:extLst>
              </p:cNvPr>
              <p:cNvSpPr/>
              <p:nvPr/>
            </p:nvSpPr>
            <p:spPr>
              <a:xfrm>
                <a:off x="6293206" y="2314791"/>
                <a:ext cx="6118703" cy="13234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th-TH" sz="1600" dirty="0"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คำตอบ 1 ถ้าคำนวณได้ 0 แปลว่าค่าต่ำไป</a:t>
                </a:r>
              </a:p>
              <a:p>
                <a:r>
                  <a:rPr lang="th-TH" sz="1600" dirty="0"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เพิ่มค่า </a:t>
                </a:r>
                <a:r>
                  <a:rPr lang="en-US" sz="1600" b="1" dirty="0"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Weight</a:t>
                </a:r>
                <a:r>
                  <a:rPr lang="th-TH" sz="1600" b="1" dirty="0"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 ให้สูงขึ้น</a:t>
                </a:r>
                <a:endParaRPr lang="en-US" sz="1600" b="1" dirty="0">
                  <a:latin typeface="TH Sarabun New" panose="020B0500040200020003" pitchFamily="34" charset="-34"/>
                  <a:cs typeface="TH Sarabun New" panose="020B0500040200020003" pitchFamily="34" charset="-34"/>
                </a:endParaRPr>
              </a:p>
              <a:p>
                <a:r>
                  <a:rPr lang="en-US" sz="1600" b="1" dirty="0"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(</a:t>
                </a:r>
                <a:r>
                  <a:rPr lang="th-TH" sz="1600" dirty="0">
                    <a:solidFill>
                      <a:srgbClr val="FF0000"/>
                    </a:solidFill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ตัวแปรไหนเป็นบวก น้ำหนักที่คูณตัวนั้นจะต้องเพิ่มค่า</a:t>
                </a:r>
                <a:r>
                  <a:rPr lang="en-US" sz="1600" dirty="0"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,</a:t>
                </a:r>
                <a:endParaRPr lang="th-TH" sz="1600" dirty="0">
                  <a:latin typeface="TH Sarabun New" panose="020B0500040200020003" pitchFamily="34" charset="-34"/>
                  <a:cs typeface="TH Sarabun New" panose="020B0500040200020003" pitchFamily="34" charset="-34"/>
                </a:endParaRPr>
              </a:p>
              <a:p>
                <a:r>
                  <a:rPr lang="th-TH" sz="1600" dirty="0">
                    <a:solidFill>
                      <a:srgbClr val="7030A0"/>
                    </a:solidFill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ตัวแปรเป็นลบ น้ำหนักจะต้องลดค่า</a:t>
                </a:r>
                <a:r>
                  <a:rPr lang="en-US" sz="1600" b="1" dirty="0"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)</a:t>
                </a:r>
                <a:r>
                  <a:rPr lang="th-TH" sz="1600" dirty="0"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 </a:t>
                </a:r>
                <a:endParaRPr lang="en-US" sz="1600" dirty="0">
                  <a:latin typeface="TH Sarabun New" panose="020B0500040200020003" pitchFamily="34" charset="-34"/>
                  <a:cs typeface="TH Sarabun New" panose="020B0500040200020003" pitchFamily="34" charset="-34"/>
                </a:endParaRPr>
              </a:p>
              <a:p>
                <a:r>
                  <a:rPr lang="en-US" sz="1600" b="1" dirty="0"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bias</a:t>
                </a:r>
                <a:r>
                  <a:rPr lang="th-TH" sz="1600" b="1" dirty="0"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 </a:t>
                </a:r>
                <a:r>
                  <a:rPr lang="en-US" sz="1600" b="1" dirty="0"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=</a:t>
                </a:r>
                <a:r>
                  <a:rPr lang="th-TH" sz="1600" b="1" dirty="0"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 ปรับเพิ่มขึ้น</a:t>
                </a:r>
                <a:endParaRPr lang="th-TH" sz="1600" dirty="0">
                  <a:latin typeface="TH Sarabun New" panose="020B0500040200020003" pitchFamily="34" charset="-34"/>
                  <a:cs typeface="TH Sarabun New" panose="020B0500040200020003" pitchFamily="34" charset="-34"/>
                </a:endParaRPr>
              </a:p>
            </p:txBody>
          </p:sp>
          <p:sp>
            <p:nvSpPr>
              <p:cNvPr id="7" name="สี่เหลี่ยมผืนผ้า 6">
                <a:extLst>
                  <a:ext uri="{FF2B5EF4-FFF2-40B4-BE49-F238E27FC236}">
                    <a16:creationId xmlns:a16="http://schemas.microsoft.com/office/drawing/2014/main" id="{8C7EE40C-41E1-4623-A570-25EE0AE23E13}"/>
                  </a:ext>
                </a:extLst>
              </p:cNvPr>
              <p:cNvSpPr/>
              <p:nvPr/>
            </p:nvSpPr>
            <p:spPr>
              <a:xfrm>
                <a:off x="6293205" y="3762591"/>
                <a:ext cx="6118703" cy="13234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th-TH" sz="1600" dirty="0"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คำตอบ 0 ถ้าคำนวณได้ 1 แปลว่าค่าสูงไป</a:t>
                </a:r>
              </a:p>
              <a:p>
                <a:r>
                  <a:rPr lang="th-TH" sz="1600" dirty="0"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ลดค่า </a:t>
                </a:r>
                <a:r>
                  <a:rPr lang="en-US" sz="1600" b="1" dirty="0"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Weight </a:t>
                </a:r>
                <a:r>
                  <a:rPr lang="th-TH" sz="1600" b="1" dirty="0"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น้อยลง</a:t>
                </a:r>
                <a:endParaRPr lang="en-US" sz="1600" b="1" dirty="0">
                  <a:latin typeface="TH Sarabun New" panose="020B0500040200020003" pitchFamily="34" charset="-34"/>
                  <a:cs typeface="TH Sarabun New" panose="020B0500040200020003" pitchFamily="34" charset="-34"/>
                </a:endParaRPr>
              </a:p>
              <a:p>
                <a:r>
                  <a:rPr lang="en-US" sz="1600" b="1" dirty="0"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(</a:t>
                </a:r>
                <a:r>
                  <a:rPr lang="th-TH" sz="1600" dirty="0">
                    <a:solidFill>
                      <a:srgbClr val="FF0000"/>
                    </a:solidFill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ตัวแปรไหนเป็นบวกก็ลดค่า</a:t>
                </a:r>
                <a:r>
                  <a:rPr lang="en-US" sz="1600" dirty="0"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,</a:t>
                </a:r>
                <a:endParaRPr lang="th-TH" sz="1600" dirty="0">
                  <a:latin typeface="TH Sarabun New" panose="020B0500040200020003" pitchFamily="34" charset="-34"/>
                  <a:cs typeface="TH Sarabun New" panose="020B0500040200020003" pitchFamily="34" charset="-34"/>
                </a:endParaRPr>
              </a:p>
              <a:p>
                <a:r>
                  <a:rPr lang="th-TH" sz="1600" dirty="0">
                    <a:solidFill>
                      <a:srgbClr val="7030A0"/>
                    </a:solidFill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ตัวแปรไหนเป็นลบต้องเพิ่มค่าน้ำหนัก</a:t>
                </a:r>
                <a:r>
                  <a:rPr lang="en-US" sz="1600" b="1" dirty="0"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)</a:t>
                </a:r>
                <a:r>
                  <a:rPr lang="th-TH" sz="1600" dirty="0"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 </a:t>
                </a:r>
                <a:endParaRPr lang="en-US" sz="1600" dirty="0">
                  <a:latin typeface="TH Sarabun New" panose="020B0500040200020003" pitchFamily="34" charset="-34"/>
                  <a:cs typeface="TH Sarabun New" panose="020B0500040200020003" pitchFamily="34" charset="-34"/>
                </a:endParaRPr>
              </a:p>
              <a:p>
                <a:r>
                  <a:rPr lang="en-US" sz="1600" b="1" dirty="0"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bias</a:t>
                </a:r>
                <a:r>
                  <a:rPr lang="th-TH" sz="1600" b="1" dirty="0"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 </a:t>
                </a:r>
                <a:r>
                  <a:rPr lang="en-US" sz="1600" b="1" dirty="0"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= </a:t>
                </a:r>
                <a:r>
                  <a:rPr lang="th-TH" sz="1600" b="1" dirty="0"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ปรับลดค่า</a:t>
                </a:r>
                <a:endParaRPr lang="th-TH" sz="1600" dirty="0">
                  <a:latin typeface="TH Sarabun New" panose="020B0500040200020003" pitchFamily="34" charset="-34"/>
                  <a:cs typeface="TH Sarabun New" panose="020B0500040200020003" pitchFamily="34" charset="-34"/>
                </a:endParaRPr>
              </a:p>
            </p:txBody>
          </p:sp>
        </p:grpSp>
        <p:pic>
          <p:nvPicPr>
            <p:cNvPr id="10" name="รูปภาพ 9">
              <a:extLst>
                <a:ext uri="{FF2B5EF4-FFF2-40B4-BE49-F238E27FC236}">
                  <a16:creationId xmlns:a16="http://schemas.microsoft.com/office/drawing/2014/main" id="{D3D071C3-D7FA-4B55-8EB8-C4A3B1568C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70632" y="3195134"/>
              <a:ext cx="1634237" cy="467730"/>
            </a:xfrm>
            <a:prstGeom prst="rect">
              <a:avLst/>
            </a:prstGeom>
          </p:spPr>
        </p:pic>
        <p:pic>
          <p:nvPicPr>
            <p:cNvPr id="12" name="รูปภาพ 11">
              <a:extLst>
                <a:ext uri="{FF2B5EF4-FFF2-40B4-BE49-F238E27FC236}">
                  <a16:creationId xmlns:a16="http://schemas.microsoft.com/office/drawing/2014/main" id="{EB17A4C3-D233-4B16-B2FE-7C13D97147D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470632" y="3928971"/>
              <a:ext cx="1677090" cy="589602"/>
            </a:xfrm>
            <a:prstGeom prst="rect">
              <a:avLst/>
            </a:prstGeom>
          </p:spPr>
        </p:pic>
        <p:sp>
          <p:nvSpPr>
            <p:cNvPr id="14" name="ลูกศร: ขวา 13">
              <a:extLst>
                <a:ext uri="{FF2B5EF4-FFF2-40B4-BE49-F238E27FC236}">
                  <a16:creationId xmlns:a16="http://schemas.microsoft.com/office/drawing/2014/main" id="{1C05451F-DBAF-41BA-AF93-B8D98C5EA993}"/>
                </a:ext>
              </a:extLst>
            </p:cNvPr>
            <p:cNvSpPr/>
            <p:nvPr/>
          </p:nvSpPr>
          <p:spPr>
            <a:xfrm>
              <a:off x="8907852" y="3654386"/>
              <a:ext cx="431676" cy="35503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</p:grpSp>
      <p:sp>
        <p:nvSpPr>
          <p:cNvPr id="16" name="สี่เหลี่ยมผืนผ้า 15">
            <a:extLst>
              <a:ext uri="{FF2B5EF4-FFF2-40B4-BE49-F238E27FC236}">
                <a16:creationId xmlns:a16="http://schemas.microsoft.com/office/drawing/2014/main" id="{3E5D41EF-5F25-4F22-B327-0D4E493210BF}"/>
              </a:ext>
            </a:extLst>
          </p:cNvPr>
          <p:cNvSpPr/>
          <p:nvPr/>
        </p:nvSpPr>
        <p:spPr>
          <a:xfrm>
            <a:off x="9395034" y="5233095"/>
            <a:ext cx="261802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0" i="0" dirty="0">
                <a:solidFill>
                  <a:srgbClr val="FF0000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 h(x</a:t>
            </a:r>
            <a:r>
              <a:rPr lang="en-US" sz="1400" b="0" i="0" baseline="-25000" dirty="0">
                <a:solidFill>
                  <a:srgbClr val="FF0000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i</a:t>
            </a:r>
            <a:r>
              <a:rPr lang="en-US" sz="1400" b="0" i="0" dirty="0">
                <a:solidFill>
                  <a:srgbClr val="FF0000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) </a:t>
            </a:r>
            <a:r>
              <a:rPr lang="th-TH" sz="1400" b="0" i="0" dirty="0">
                <a:solidFill>
                  <a:srgbClr val="FF0000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คือคำตอบที่คำนวณได้จากตัวแปรต้น </a:t>
            </a:r>
            <a:r>
              <a:rPr lang="en-US" sz="1400" b="0" i="0" dirty="0">
                <a:solidFill>
                  <a:srgbClr val="FF0000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x </a:t>
            </a:r>
            <a:r>
              <a:rPr lang="th-TH" sz="1400" b="0" i="0" dirty="0">
                <a:solidFill>
                  <a:srgbClr val="FF0000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ตัวที่ </a:t>
            </a:r>
            <a:r>
              <a:rPr lang="en-US" sz="1400" b="0" i="0" dirty="0" err="1">
                <a:solidFill>
                  <a:srgbClr val="FF0000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i</a:t>
            </a:r>
            <a:endParaRPr lang="th-TH" sz="1400" dirty="0">
              <a:solidFill>
                <a:srgbClr val="FF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cxnSp>
        <p:nvCxnSpPr>
          <p:cNvPr id="18" name="ลูกศรเชื่อมต่อแบบตรง 17">
            <a:extLst>
              <a:ext uri="{FF2B5EF4-FFF2-40B4-BE49-F238E27FC236}">
                <a16:creationId xmlns:a16="http://schemas.microsoft.com/office/drawing/2014/main" id="{0BF9B635-9750-42BA-A8B3-1DDA3BBC1748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10212153" y="2485423"/>
            <a:ext cx="291724" cy="5627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สี่เหลี่ยมผืนผ้า 18">
            <a:extLst>
              <a:ext uri="{FF2B5EF4-FFF2-40B4-BE49-F238E27FC236}">
                <a16:creationId xmlns:a16="http://schemas.microsoft.com/office/drawing/2014/main" id="{D14D4A56-3F7D-46E9-9413-32EFE6A6CD8F}"/>
              </a:ext>
            </a:extLst>
          </p:cNvPr>
          <p:cNvSpPr/>
          <p:nvPr/>
        </p:nvSpPr>
        <p:spPr>
          <a:xfrm>
            <a:off x="10089134" y="2161027"/>
            <a:ext cx="122982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0" i="0" dirty="0" err="1">
                <a:solidFill>
                  <a:srgbClr val="FF0000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z</a:t>
            </a:r>
            <a:r>
              <a:rPr lang="en-US" sz="1400" b="0" i="0" baseline="-25000" dirty="0" err="1">
                <a:solidFill>
                  <a:srgbClr val="FF0000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i</a:t>
            </a:r>
            <a:r>
              <a:rPr lang="en-US" sz="1400" b="0" i="0" dirty="0">
                <a:solidFill>
                  <a:srgbClr val="FF0000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 </a:t>
            </a:r>
            <a:r>
              <a:rPr lang="th-TH" sz="1400" b="0" i="0" dirty="0">
                <a:solidFill>
                  <a:srgbClr val="FF0000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คือตำตอบจริงตัวที่ </a:t>
            </a:r>
            <a:r>
              <a:rPr lang="en-US" sz="1400" b="0" i="0" dirty="0" err="1">
                <a:solidFill>
                  <a:srgbClr val="FF0000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i</a:t>
            </a:r>
            <a:endParaRPr lang="th-TH" sz="1400" dirty="0">
              <a:solidFill>
                <a:srgbClr val="FF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cxnSp>
        <p:nvCxnSpPr>
          <p:cNvPr id="22" name="ลูกศรเชื่อมต่อแบบตรง 21">
            <a:extLst>
              <a:ext uri="{FF2B5EF4-FFF2-40B4-BE49-F238E27FC236}">
                <a16:creationId xmlns:a16="http://schemas.microsoft.com/office/drawing/2014/main" id="{BD31D185-8345-4E21-9FCA-172368476639}"/>
              </a:ext>
            </a:extLst>
          </p:cNvPr>
          <p:cNvCxnSpPr>
            <a:cxnSpLocks/>
          </p:cNvCxnSpPr>
          <p:nvPr/>
        </p:nvCxnSpPr>
        <p:spPr>
          <a:xfrm flipH="1" flipV="1">
            <a:off x="10761785" y="4076807"/>
            <a:ext cx="132861" cy="10432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สี่เหลี่ยมผืนผ้า 30">
            <a:extLst>
              <a:ext uri="{FF2B5EF4-FFF2-40B4-BE49-F238E27FC236}">
                <a16:creationId xmlns:a16="http://schemas.microsoft.com/office/drawing/2014/main" id="{88737ACB-365C-47E4-A957-542299DEC848}"/>
              </a:ext>
            </a:extLst>
          </p:cNvPr>
          <p:cNvSpPr/>
          <p:nvPr/>
        </p:nvSpPr>
        <p:spPr>
          <a:xfrm>
            <a:off x="7638822" y="1491125"/>
            <a:ext cx="268695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2000" b="0" i="0" dirty="0">
                <a:solidFill>
                  <a:srgbClr val="000066"/>
                </a:solidFill>
                <a:effectLst/>
                <a:latin typeface="Helvetica Neue"/>
                <a:cs typeface="TH Sarabun New" panose="020B0500040200020003" pitchFamily="34" charset="-34"/>
              </a:rPr>
              <a:t>η</a:t>
            </a:r>
            <a:r>
              <a:rPr lang="th-TH" sz="2000" b="0" i="0" dirty="0">
                <a:solidFill>
                  <a:srgbClr val="000066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th-TH" sz="20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อัตราการเรียนรู้ (</a:t>
            </a:r>
            <a:r>
              <a:rPr lang="en-US" sz="20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learning rate)</a:t>
            </a:r>
            <a:endParaRPr lang="th-TH" sz="20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cxnSp>
        <p:nvCxnSpPr>
          <p:cNvPr id="33" name="ลูกศรเชื่อมต่อแบบตรง 32">
            <a:extLst>
              <a:ext uri="{FF2B5EF4-FFF2-40B4-BE49-F238E27FC236}">
                <a16:creationId xmlns:a16="http://schemas.microsoft.com/office/drawing/2014/main" id="{4C026BF3-17F5-4A62-AD0E-2E99289C24CC}"/>
              </a:ext>
            </a:extLst>
          </p:cNvPr>
          <p:cNvCxnSpPr>
            <a:cxnSpLocks/>
            <a:stCxn id="35" idx="2"/>
          </p:cNvCxnSpPr>
          <p:nvPr/>
        </p:nvCxnSpPr>
        <p:spPr>
          <a:xfrm>
            <a:off x="9176807" y="2076615"/>
            <a:ext cx="840173" cy="10019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สี่เหลี่ยมผืนผ้า 34">
            <a:extLst>
              <a:ext uri="{FF2B5EF4-FFF2-40B4-BE49-F238E27FC236}">
                <a16:creationId xmlns:a16="http://schemas.microsoft.com/office/drawing/2014/main" id="{198F4F2B-C019-42B9-AADA-C4771AAECB41}"/>
              </a:ext>
            </a:extLst>
          </p:cNvPr>
          <p:cNvSpPr/>
          <p:nvPr/>
        </p:nvSpPr>
        <p:spPr>
          <a:xfrm>
            <a:off x="8166754" y="1768838"/>
            <a:ext cx="202010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1400" b="0" i="0" dirty="0">
                <a:solidFill>
                  <a:srgbClr val="FF0000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ค่าที่กำหนดจำนวนการปรับพารามิเตอร์</a:t>
            </a:r>
            <a:endParaRPr lang="th-TH" sz="1400" dirty="0">
              <a:solidFill>
                <a:srgbClr val="FF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37" name="สี่เหลี่ยมผืนผ้า 36">
            <a:extLst>
              <a:ext uri="{FF2B5EF4-FFF2-40B4-BE49-F238E27FC236}">
                <a16:creationId xmlns:a16="http://schemas.microsoft.com/office/drawing/2014/main" id="{59AD82A9-C3C0-403C-A3CF-E37DD4D1C3D9}"/>
              </a:ext>
            </a:extLst>
          </p:cNvPr>
          <p:cNvSpPr/>
          <p:nvPr/>
        </p:nvSpPr>
        <p:spPr>
          <a:xfrm>
            <a:off x="4776550" y="6429558"/>
            <a:ext cx="6096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b="0" i="0" dirty="0">
                <a:solidFill>
                  <a:srgbClr val="000066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 </a:t>
            </a:r>
            <a:r>
              <a:rPr lang="en-US" sz="1600" b="0" i="0" dirty="0" err="1">
                <a:solidFill>
                  <a:srgbClr val="000066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z</a:t>
            </a:r>
            <a:r>
              <a:rPr lang="en-US" sz="1600" b="0" i="0" baseline="-25000" dirty="0" err="1">
                <a:solidFill>
                  <a:srgbClr val="000066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i</a:t>
            </a:r>
            <a:r>
              <a:rPr lang="en-US" sz="1600" b="0" i="0" dirty="0">
                <a:solidFill>
                  <a:srgbClr val="000066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 </a:t>
            </a:r>
            <a:r>
              <a:rPr lang="th-TH" sz="1600" b="0" i="0" dirty="0">
                <a:solidFill>
                  <a:srgbClr val="000066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และ </a:t>
            </a:r>
            <a:r>
              <a:rPr lang="en-US" sz="1600" b="0" i="0" dirty="0">
                <a:solidFill>
                  <a:srgbClr val="000066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h(x</a:t>
            </a:r>
            <a:r>
              <a:rPr lang="en-US" sz="1600" b="0" i="0" baseline="-25000" dirty="0">
                <a:solidFill>
                  <a:srgbClr val="000066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i</a:t>
            </a:r>
            <a:r>
              <a:rPr lang="en-US" sz="1600" b="0" i="0" dirty="0">
                <a:solidFill>
                  <a:srgbClr val="000066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) </a:t>
            </a:r>
            <a:r>
              <a:rPr lang="th-TH" sz="1600" b="0" i="0" dirty="0">
                <a:solidFill>
                  <a:srgbClr val="000066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เป็น 0 หรือ 1 ทั่งคู่ </a:t>
            </a:r>
            <a:r>
              <a:rPr lang="en-US" sz="1600" b="0" i="0" dirty="0" err="1">
                <a:solidFill>
                  <a:srgbClr val="000066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z</a:t>
            </a:r>
            <a:r>
              <a:rPr lang="en-US" sz="1600" b="0" i="0" baseline="-25000" dirty="0" err="1">
                <a:solidFill>
                  <a:srgbClr val="000066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i</a:t>
            </a:r>
            <a:r>
              <a:rPr lang="en-US" sz="1600" b="0" i="0" dirty="0">
                <a:solidFill>
                  <a:srgbClr val="000066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-h(x</a:t>
            </a:r>
            <a:r>
              <a:rPr lang="en-US" sz="1600" b="0" i="0" baseline="-25000" dirty="0">
                <a:solidFill>
                  <a:srgbClr val="000066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i</a:t>
            </a:r>
            <a:r>
              <a:rPr lang="en-US" sz="1600" b="0" i="0" dirty="0">
                <a:solidFill>
                  <a:srgbClr val="000066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)=0 </a:t>
            </a:r>
            <a:r>
              <a:rPr lang="th-TH" sz="1600" b="0" i="0" dirty="0">
                <a:solidFill>
                  <a:srgbClr val="000066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ก็จะไม่เกิดการเปลี่ยนแปลง</a:t>
            </a:r>
            <a:r>
              <a:rPr lang="th-TH" sz="1600" b="0" i="0" dirty="0" err="1">
                <a:solidFill>
                  <a:srgbClr val="000066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ใดๆ</a:t>
            </a:r>
            <a:endParaRPr lang="th-TH" sz="16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38" name="สี่เหลี่ยมผืนผ้า 37">
            <a:extLst>
              <a:ext uri="{FF2B5EF4-FFF2-40B4-BE49-F238E27FC236}">
                <a16:creationId xmlns:a16="http://schemas.microsoft.com/office/drawing/2014/main" id="{2E9F571C-5D31-4DDD-9395-51673281FF94}"/>
              </a:ext>
            </a:extLst>
          </p:cNvPr>
          <p:cNvSpPr/>
          <p:nvPr/>
        </p:nvSpPr>
        <p:spPr>
          <a:xfrm>
            <a:off x="4776550" y="6128176"/>
            <a:ext cx="6096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b="0" i="0" dirty="0">
                <a:solidFill>
                  <a:srgbClr val="000066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 </a:t>
            </a:r>
            <a:r>
              <a:rPr lang="en-US" sz="1600" b="0" i="0" dirty="0" err="1">
                <a:solidFill>
                  <a:srgbClr val="000066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z</a:t>
            </a:r>
            <a:r>
              <a:rPr lang="en-US" sz="1600" b="0" i="0" baseline="-25000" dirty="0" err="1">
                <a:solidFill>
                  <a:srgbClr val="000066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i</a:t>
            </a:r>
            <a:r>
              <a:rPr lang="en-US" sz="1600" b="0" i="0" dirty="0">
                <a:solidFill>
                  <a:srgbClr val="000066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 </a:t>
            </a:r>
            <a:r>
              <a:rPr lang="th-TH" sz="1600" b="0" i="0" dirty="0">
                <a:solidFill>
                  <a:srgbClr val="000066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เป็น 0 แต่ </a:t>
            </a:r>
            <a:r>
              <a:rPr lang="en-US" sz="1600" b="0" i="0" dirty="0">
                <a:solidFill>
                  <a:srgbClr val="000066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h(x</a:t>
            </a:r>
            <a:r>
              <a:rPr lang="en-US" sz="1600" b="0" i="0" baseline="-25000" dirty="0">
                <a:solidFill>
                  <a:srgbClr val="000066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i</a:t>
            </a:r>
            <a:r>
              <a:rPr lang="en-US" sz="1600" b="0" i="0" dirty="0">
                <a:solidFill>
                  <a:srgbClr val="000066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) </a:t>
            </a:r>
            <a:r>
              <a:rPr lang="th-TH" sz="1600" b="0" i="0" dirty="0">
                <a:solidFill>
                  <a:srgbClr val="000066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เป็น 1 ก็จะได้ </a:t>
            </a:r>
            <a:r>
              <a:rPr lang="en-US" sz="1600" b="0" i="0" dirty="0" err="1">
                <a:solidFill>
                  <a:srgbClr val="000066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z</a:t>
            </a:r>
            <a:r>
              <a:rPr lang="en-US" sz="1600" b="0" i="0" baseline="-25000" dirty="0" err="1">
                <a:solidFill>
                  <a:srgbClr val="000066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i</a:t>
            </a:r>
            <a:r>
              <a:rPr lang="en-US" sz="1600" b="0" i="0" dirty="0">
                <a:solidFill>
                  <a:srgbClr val="000066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-h(x</a:t>
            </a:r>
            <a:r>
              <a:rPr lang="en-US" sz="1600" b="0" i="0" baseline="-25000" dirty="0">
                <a:solidFill>
                  <a:srgbClr val="000066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i</a:t>
            </a:r>
            <a:r>
              <a:rPr lang="en-US" sz="1600" b="0" i="0" dirty="0">
                <a:solidFill>
                  <a:srgbClr val="000066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)=-1 </a:t>
            </a:r>
            <a:r>
              <a:rPr lang="th-TH" sz="1600" b="0" i="0" dirty="0">
                <a:solidFill>
                  <a:srgbClr val="000066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แล้วการเปลี่ยนแปลงก็เป็นไปในทางตรงกันข้าม</a:t>
            </a:r>
            <a:endParaRPr lang="th-TH" sz="16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40" name="สี่เหลี่ยมผืนผ้า 39">
            <a:extLst>
              <a:ext uri="{FF2B5EF4-FFF2-40B4-BE49-F238E27FC236}">
                <a16:creationId xmlns:a16="http://schemas.microsoft.com/office/drawing/2014/main" id="{D262DDC6-07CA-4455-8981-6BB7D756CC81}"/>
              </a:ext>
            </a:extLst>
          </p:cNvPr>
          <p:cNvSpPr/>
          <p:nvPr/>
        </p:nvSpPr>
        <p:spPr>
          <a:xfrm>
            <a:off x="4798646" y="5609788"/>
            <a:ext cx="6096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b="0" i="0" dirty="0" err="1">
                <a:solidFill>
                  <a:srgbClr val="000066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z</a:t>
            </a:r>
            <a:r>
              <a:rPr lang="en-US" sz="1600" b="0" i="0" baseline="-25000" dirty="0" err="1">
                <a:solidFill>
                  <a:srgbClr val="000066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i</a:t>
            </a:r>
            <a:r>
              <a:rPr lang="en-US" sz="1600" b="0" i="0" dirty="0">
                <a:solidFill>
                  <a:srgbClr val="000066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 </a:t>
            </a:r>
            <a:r>
              <a:rPr lang="th-TH" sz="1600" b="0" i="0" dirty="0">
                <a:solidFill>
                  <a:srgbClr val="000066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เป็น 1 แต่ </a:t>
            </a:r>
            <a:r>
              <a:rPr lang="en-US" sz="1600" b="0" i="0" dirty="0">
                <a:solidFill>
                  <a:srgbClr val="000066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h(x</a:t>
            </a:r>
            <a:r>
              <a:rPr lang="en-US" sz="1600" b="0" i="0" baseline="-25000" dirty="0">
                <a:solidFill>
                  <a:srgbClr val="000066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i</a:t>
            </a:r>
            <a:r>
              <a:rPr lang="en-US" sz="1600" b="0" i="0" dirty="0">
                <a:solidFill>
                  <a:srgbClr val="000066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) </a:t>
            </a:r>
            <a:r>
              <a:rPr lang="th-TH" sz="1600" b="0" i="0" dirty="0">
                <a:solidFill>
                  <a:srgbClr val="000066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เป็น 0 จะได้ </a:t>
            </a:r>
            <a:r>
              <a:rPr lang="en-US" sz="1600" b="0" i="0" dirty="0" err="1">
                <a:solidFill>
                  <a:srgbClr val="000066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z</a:t>
            </a:r>
            <a:r>
              <a:rPr lang="en-US" sz="1600" b="0" i="0" baseline="-25000" dirty="0" err="1">
                <a:solidFill>
                  <a:srgbClr val="000066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i</a:t>
            </a:r>
            <a:r>
              <a:rPr lang="en-US" sz="1600" b="0" i="0" dirty="0">
                <a:solidFill>
                  <a:srgbClr val="000066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-h(x</a:t>
            </a:r>
            <a:r>
              <a:rPr lang="en-US" sz="1600" b="0" i="0" baseline="-25000" dirty="0">
                <a:solidFill>
                  <a:srgbClr val="000066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i</a:t>
            </a:r>
            <a:r>
              <a:rPr lang="en-US" sz="1600" b="0" i="0" dirty="0">
                <a:solidFill>
                  <a:srgbClr val="000066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)=1 </a:t>
            </a:r>
            <a:r>
              <a:rPr lang="th-TH" sz="1600" b="0" i="0" dirty="0">
                <a:solidFill>
                  <a:srgbClr val="000066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แบบนั้น </a:t>
            </a:r>
            <a:r>
              <a:rPr lang="en-US" sz="1600" b="0" i="0" dirty="0">
                <a:solidFill>
                  <a:srgbClr val="000066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b </a:t>
            </a:r>
            <a:r>
              <a:rPr lang="th-TH" sz="1600" b="0" i="0" dirty="0">
                <a:solidFill>
                  <a:srgbClr val="000066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จะถูกปรับเพิ่ม ส่วน </a:t>
            </a:r>
            <a:r>
              <a:rPr lang="en-US" sz="1600" b="0" i="0" dirty="0" err="1">
                <a:solidFill>
                  <a:srgbClr val="000066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w</a:t>
            </a:r>
            <a:r>
              <a:rPr lang="en-US" sz="1600" b="0" i="0" baseline="-25000" dirty="0" err="1">
                <a:solidFill>
                  <a:srgbClr val="000066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j</a:t>
            </a:r>
            <a:r>
              <a:rPr lang="en-US" sz="1600" b="0" i="0" dirty="0">
                <a:solidFill>
                  <a:srgbClr val="000066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 </a:t>
            </a:r>
            <a:r>
              <a:rPr lang="th-TH" sz="1600" b="0" i="0" dirty="0">
                <a:solidFill>
                  <a:srgbClr val="000066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คือค่าน้ำหนักของตัวแปรตัวที่ </a:t>
            </a:r>
            <a:r>
              <a:rPr lang="en-US" sz="1600" b="0" i="0" dirty="0">
                <a:solidFill>
                  <a:srgbClr val="000066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j </a:t>
            </a:r>
            <a:r>
              <a:rPr lang="th-TH" sz="1600" b="0" i="0" dirty="0">
                <a:solidFill>
                  <a:srgbClr val="000066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จะถูกปรับโดยขึ้นกับว่าค่า </a:t>
            </a:r>
            <a:r>
              <a:rPr lang="en-US" sz="1600" b="0" i="0" dirty="0" err="1">
                <a:solidFill>
                  <a:srgbClr val="000066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x</a:t>
            </a:r>
            <a:r>
              <a:rPr lang="en-US" sz="1600" b="0" i="0" baseline="-25000" dirty="0" err="1">
                <a:solidFill>
                  <a:srgbClr val="000066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i,j</a:t>
            </a:r>
            <a:r>
              <a:rPr lang="en-US" sz="1600" b="0" i="0" dirty="0">
                <a:solidFill>
                  <a:srgbClr val="000066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 </a:t>
            </a:r>
            <a:r>
              <a:rPr lang="th-TH" sz="1600" b="0" i="0" dirty="0">
                <a:solidFill>
                  <a:srgbClr val="000066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เป็นเท่าไหร่ ถ้าเป็นบวก </a:t>
            </a:r>
            <a:r>
              <a:rPr lang="en-US" sz="1600" b="0" i="0" dirty="0" err="1">
                <a:solidFill>
                  <a:srgbClr val="000066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w</a:t>
            </a:r>
            <a:r>
              <a:rPr lang="en-US" sz="1600" b="0" i="0" baseline="-25000" dirty="0" err="1">
                <a:solidFill>
                  <a:srgbClr val="000066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j</a:t>
            </a:r>
            <a:r>
              <a:rPr lang="en-US" sz="1600" b="0" i="0" dirty="0">
                <a:solidFill>
                  <a:srgbClr val="000066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 </a:t>
            </a:r>
            <a:r>
              <a:rPr lang="th-TH" sz="1600" b="0" i="0" dirty="0">
                <a:solidFill>
                  <a:srgbClr val="000066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ก็ถูกปรับเพิ่ม ถ้าเป็นลบก็ลด</a:t>
            </a:r>
            <a:endParaRPr lang="th-TH" sz="16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cxnSp>
        <p:nvCxnSpPr>
          <p:cNvPr id="42" name="ลูกศรเชื่อมต่อแบบตรง 41">
            <a:extLst>
              <a:ext uri="{FF2B5EF4-FFF2-40B4-BE49-F238E27FC236}">
                <a16:creationId xmlns:a16="http://schemas.microsoft.com/office/drawing/2014/main" id="{50CD181C-8BE4-45A9-923F-6E0350F4E885}"/>
              </a:ext>
            </a:extLst>
          </p:cNvPr>
          <p:cNvCxnSpPr/>
          <p:nvPr/>
        </p:nvCxnSpPr>
        <p:spPr>
          <a:xfrm flipH="1">
            <a:off x="6550429" y="5233095"/>
            <a:ext cx="74815" cy="3077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5" name="ไดอะแกรม 44">
            <a:extLst>
              <a:ext uri="{FF2B5EF4-FFF2-40B4-BE49-F238E27FC236}">
                <a16:creationId xmlns:a16="http://schemas.microsoft.com/office/drawing/2014/main" id="{3AECFD99-D42A-452A-98F6-C2CF764514E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50004750"/>
              </p:ext>
            </p:extLst>
          </p:nvPr>
        </p:nvGraphicFramePr>
        <p:xfrm>
          <a:off x="171847" y="0"/>
          <a:ext cx="6578928" cy="27472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50" name="Rectangle 4">
            <a:extLst>
              <a:ext uri="{FF2B5EF4-FFF2-40B4-BE49-F238E27FC236}">
                <a16:creationId xmlns:a16="http://schemas.microsoft.com/office/drawing/2014/main" id="{E4C5CA39-8505-4AE1-9980-BA17EBD3F6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79828" y="113642"/>
            <a:ext cx="5240325" cy="1426506"/>
          </a:xfrm>
          <a:prstGeom prst="rect">
            <a:avLst/>
          </a:prstGeom>
          <a:solidFill>
            <a:srgbClr val="F5F2F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h-TH" altLang="th-TH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eta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A6E3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0.2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708090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708090"/>
                </a:solidFill>
                <a:effectLst/>
                <a:latin typeface="Consolas" panose="020B0609020204030204" pitchFamily="49" charset="0"/>
                <a:cs typeface="Angsana New" panose="02020603050405020304" pitchFamily="18" charset="-34"/>
              </a:rPr>
              <a:t>อัตราการเรียนรู้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h-TH" altLang="th-TH" sz="1000" b="0" i="0" u="none" strike="noStrike" cap="none" normalizeH="0" baseline="0" dirty="0" err="1">
                <a:ln>
                  <a:noFill/>
                </a:ln>
                <a:solidFill>
                  <a:srgbClr val="0077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66990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669900"/>
                </a:solidFill>
                <a:effectLst/>
                <a:latin typeface="Consolas" panose="020B0609020204030204" pitchFamily="49" charset="0"/>
                <a:cs typeface="Angsana New" panose="02020603050405020304" pitchFamily="18" charset="-34"/>
              </a:rPr>
              <a:t>เริ่มต้น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669900"/>
                </a:solidFill>
                <a:effectLst/>
                <a:latin typeface="Consolas" panose="020B0609020204030204" pitchFamily="49" charset="0"/>
              </a:rPr>
              <a:t>: h(x)=%s, w=%s, b=%s'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A6E3A"/>
                </a:solidFill>
                <a:effectLst/>
                <a:latin typeface="Consolas" panose="020B0609020204030204" pitchFamily="49" charset="0"/>
              </a:rPr>
              <a:t>%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),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w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h-TH" altLang="th-TH" sz="1000" b="0" i="0" u="none" strike="noStrike" cap="none" normalizeH="0" baseline="0" dirty="0" err="1">
                <a:ln>
                  <a:noFill/>
                </a:ln>
                <a:solidFill>
                  <a:srgbClr val="0077AA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j </a:t>
            </a:r>
            <a:r>
              <a:rPr kumimoji="0" lang="th-TH" altLang="th-TH" sz="1000" b="0" i="0" u="none" strike="noStrike" cap="none" normalizeH="0" baseline="0" dirty="0" err="1">
                <a:ln>
                  <a:noFill/>
                </a:ln>
                <a:solidFill>
                  <a:srgbClr val="0077AA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th-TH" altLang="th-TH" sz="1000" b="0" i="0" u="none" strike="noStrike" cap="none" normalizeH="0" baseline="0" dirty="0" err="1">
                <a:ln>
                  <a:noFill/>
                </a:ln>
                <a:solidFill>
                  <a:srgbClr val="66990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):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708090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708090"/>
                </a:solidFill>
                <a:effectLst/>
                <a:latin typeface="Consolas" panose="020B0609020204030204" pitchFamily="49" charset="0"/>
                <a:cs typeface="Angsana New" panose="02020603050405020304" pitchFamily="18" charset="-34"/>
              </a:rPr>
              <a:t>ให้ทำซ้ำสูงสุด 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708090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708090"/>
                </a:solidFill>
                <a:effectLst/>
                <a:latin typeface="Consolas" panose="020B0609020204030204" pitchFamily="49" charset="0"/>
                <a:cs typeface="Angsana New" panose="02020603050405020304" pitchFamily="18" charset="-34"/>
              </a:rPr>
              <a:t> ครั้ง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th-TH" altLang="th-TH" sz="1000" b="0" i="0" u="none" strike="noStrike" cap="none" normalizeH="0" baseline="0" dirty="0" err="1">
                <a:ln>
                  <a:noFill/>
                </a:ln>
                <a:solidFill>
                  <a:srgbClr val="0077AA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i </a:t>
            </a:r>
            <a:r>
              <a:rPr kumimoji="0" lang="th-TH" altLang="th-TH" sz="1000" b="0" i="0" u="none" strike="noStrike" cap="none" normalizeH="0" baseline="0" dirty="0" err="1">
                <a:ln>
                  <a:noFill/>
                </a:ln>
                <a:solidFill>
                  <a:srgbClr val="0077AA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th-TH" altLang="th-TH" sz="1000" b="0" i="0" u="none" strike="noStrike" cap="none" normalizeH="0" baseline="0" dirty="0" err="1">
                <a:ln>
                  <a:noFill/>
                </a:ln>
                <a:solidFill>
                  <a:srgbClr val="66990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):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z_h 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A6E3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z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A6E3A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h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])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th-TH" altLang="th-TH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</a:t>
            </a:r>
            <a:r>
              <a:rPr kumimoji="0" lang="th-TH" altLang="th-TH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dw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A6E3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th-TH" altLang="th-TH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eta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A6E3A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z_h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A6E3A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th-TH" altLang="th-TH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</a:t>
            </a:r>
            <a:r>
              <a:rPr kumimoji="0" lang="th-TH" altLang="th-TH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db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A6E3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th-TH" altLang="th-TH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eta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A6E3A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z_h w 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A6E3A"/>
                </a:solidFill>
                <a:effectLst/>
                <a:latin typeface="Consolas" panose="020B0609020204030204" pitchFamily="49" charset="0"/>
              </a:rPr>
              <a:t>+=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th-TH" altLang="th-TH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dw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b 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A6E3A"/>
                </a:solidFill>
                <a:effectLst/>
                <a:latin typeface="Consolas" panose="020B0609020204030204" pitchFamily="49" charset="0"/>
              </a:rPr>
              <a:t>+=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th-TH" altLang="th-TH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db</a:t>
            </a:r>
            <a:endParaRPr kumimoji="0" lang="th-TH" altLang="th-TH" sz="10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th-TH" altLang="th-TH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th-TH" altLang="th-TH" sz="1000" b="0" i="0" u="none" strike="noStrike" cap="none" normalizeH="0" baseline="0" dirty="0" err="1">
                <a:ln>
                  <a:noFill/>
                </a:ln>
                <a:solidFill>
                  <a:srgbClr val="0077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66990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669900"/>
                </a:solidFill>
                <a:effectLst/>
                <a:latin typeface="Consolas" panose="020B0609020204030204" pitchFamily="49" charset="0"/>
                <a:cs typeface="Angsana New" panose="02020603050405020304" pitchFamily="18" charset="-34"/>
              </a:rPr>
              <a:t>รอบ 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669900"/>
                </a:solidFill>
                <a:effectLst/>
                <a:latin typeface="Consolas" panose="020B0609020204030204" pitchFamily="49" charset="0"/>
              </a:rPr>
              <a:t>%d.%d: h(x)=%s, w=%s, b=%s, Δw=%s, Δb=%s'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A6E3A"/>
                </a:solidFill>
                <a:effectLst/>
                <a:latin typeface="Consolas" panose="020B0609020204030204" pitchFamily="49" charset="0"/>
              </a:rPr>
              <a:t>%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A6E3A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A6E3A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),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w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th-TH" altLang="th-TH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dw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th-TH" altLang="th-TH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db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))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0077AA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th-TH" altLang="th-TH" sz="1000" b="0" i="0" u="none" strike="noStrike" cap="none" normalizeH="0" baseline="0" dirty="0" err="1">
                <a:ln>
                  <a:noFill/>
                </a:ln>
                <a:solidFill>
                  <a:srgbClr val="0077AA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th-TH" altLang="th-TH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np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th-TH" altLang="th-TH" sz="1000" b="0" i="0" u="none" strike="noStrike" cap="none" normalizeH="0" baseline="0" dirty="0" err="1">
                <a:ln>
                  <a:noFill/>
                </a:ln>
                <a:solidFill>
                  <a:srgbClr val="669900"/>
                </a:solidFill>
                <a:effectLst/>
                <a:latin typeface="Consolas" panose="020B0609020204030204" pitchFamily="49" charset="0"/>
              </a:rPr>
              <a:t>all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A6E3A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z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)):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708090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708090"/>
                </a:solidFill>
                <a:effectLst/>
                <a:latin typeface="Consolas" panose="020B0609020204030204" pitchFamily="49" charset="0"/>
                <a:cs typeface="Angsana New" panose="02020603050405020304" pitchFamily="18" charset="-34"/>
              </a:rPr>
              <a:t>ถ้าผลลัพธ์ถูกต้องทั้งหมดก็ให้เสร็จสิ้นการเรียนรู้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th-TH" altLang="th-TH" sz="1000" b="0" i="0" u="none" strike="noStrike" cap="none" normalizeH="0" baseline="0" dirty="0" err="1">
                <a:ln>
                  <a:noFill/>
                </a:ln>
                <a:solidFill>
                  <a:srgbClr val="0077AA"/>
                </a:solidFill>
                <a:effectLst/>
                <a:latin typeface="Consolas" panose="020B0609020204030204" pitchFamily="49" charset="0"/>
              </a:rPr>
              <a:t>break</a:t>
            </a:r>
            <a:r>
              <a:rPr kumimoji="0" lang="th-TH" altLang="th-TH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th-TH" altLang="th-TH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222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theme/theme1.xml><?xml version="1.0" encoding="utf-8"?>
<a:theme xmlns:a="http://schemas.openxmlformats.org/drawingml/2006/main" name="ธีมของ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1600</TotalTime>
  <Words>2664</Words>
  <Application>Microsoft Office PowerPoint</Application>
  <PresentationFormat>แบบจอกว้าง</PresentationFormat>
  <Paragraphs>395</Paragraphs>
  <Slides>26</Slides>
  <Notes>0</Notes>
  <HiddenSlides>0</HiddenSlides>
  <MMClips>0</MMClips>
  <ScaleCrop>false</ScaleCrop>
  <HeadingPairs>
    <vt:vector size="6" baseType="variant">
      <vt:variant>
        <vt:lpstr>ฟอนต์ที่ถูกใช้</vt:lpstr>
      </vt:variant>
      <vt:variant>
        <vt:i4>10</vt:i4>
      </vt:variant>
      <vt:variant>
        <vt:lpstr>ธีม</vt:lpstr>
      </vt:variant>
      <vt:variant>
        <vt:i4>1</vt:i4>
      </vt:variant>
      <vt:variant>
        <vt:lpstr>ชื่อเรื่องสไลด์</vt:lpstr>
      </vt:variant>
      <vt:variant>
        <vt:i4>26</vt:i4>
      </vt:variant>
    </vt:vector>
  </HeadingPairs>
  <TitlesOfParts>
    <vt:vector size="37" baseType="lpstr">
      <vt:lpstr>Angsana New</vt:lpstr>
      <vt:lpstr>Arial</vt:lpstr>
      <vt:lpstr>Arial Black</vt:lpstr>
      <vt:lpstr>Calibri</vt:lpstr>
      <vt:lpstr>Calibri Light</vt:lpstr>
      <vt:lpstr>Cambria Math</vt:lpstr>
      <vt:lpstr>Consolas</vt:lpstr>
      <vt:lpstr>Helvetica Neue</vt:lpstr>
      <vt:lpstr>Roboto</vt:lpstr>
      <vt:lpstr>TH Sarabun New</vt:lpstr>
      <vt:lpstr>ธีมของ Office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งานนำเสนอ PowerPoint</dc:title>
  <dc:creator>aditep campira</dc:creator>
  <cp:lastModifiedBy>aditep campira</cp:lastModifiedBy>
  <cp:revision>112</cp:revision>
  <dcterms:created xsi:type="dcterms:W3CDTF">2019-10-10T20:30:07Z</dcterms:created>
  <dcterms:modified xsi:type="dcterms:W3CDTF">2019-10-20T21:57:01Z</dcterms:modified>
</cp:coreProperties>
</file>